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8"/>
  </p:notesMasterIdLst>
  <p:sldIdLst>
    <p:sldId id="256" r:id="rId2"/>
    <p:sldId id="257" r:id="rId3"/>
    <p:sldId id="258" r:id="rId4"/>
    <p:sldId id="259" r:id="rId5"/>
    <p:sldId id="271"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335" autoAdjust="0"/>
  </p:normalViewPr>
  <p:slideViewPr>
    <p:cSldViewPr snapToGrid="0">
      <p:cViewPr varScale="1">
        <p:scale>
          <a:sx n="143" d="100"/>
          <a:sy n="143" d="100"/>
        </p:scale>
        <p:origin x="88" y="1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c366d163f3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c366d163f3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c366d163f3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c366d163f3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c366d163f3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c366d163f3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c366d163f3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c366d163f3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c366d163f3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366d163f3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c366d163f3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c366d163f3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c366d163f3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c366d163f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c366d163f3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c366d163f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c366d163f3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c366d163f3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c366d163f3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c366d163f3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c366d163f3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c366d163f3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c366d163f3_0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c366d163f3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c366d163f3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c366d163f3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c366d163f3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c366d163f3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png"/><Relationship Id="rId7"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l="34674" t="19083" r="34665" b="20773"/>
          <a:stretch/>
        </p:blipFill>
        <p:spPr>
          <a:xfrm>
            <a:off x="4550" y="4525"/>
            <a:ext cx="1368726" cy="1420000"/>
          </a:xfrm>
          <a:prstGeom prst="rect">
            <a:avLst/>
          </a:prstGeom>
          <a:noFill/>
          <a:ln>
            <a:noFill/>
          </a:ln>
        </p:spPr>
      </p:pic>
      <p:sp>
        <p:nvSpPr>
          <p:cNvPr id="55" name="Google Shape;55;p13"/>
          <p:cNvSpPr txBox="1"/>
          <p:nvPr/>
        </p:nvSpPr>
        <p:spPr>
          <a:xfrm>
            <a:off x="385550" y="1372375"/>
            <a:ext cx="8810700" cy="303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600" b="1">
                <a:solidFill>
                  <a:srgbClr val="FF0000"/>
                </a:solidFill>
                <a:latin typeface="Calibri"/>
                <a:ea typeface="Calibri"/>
                <a:cs typeface="Calibri"/>
                <a:sym typeface="Calibri"/>
              </a:rPr>
              <a:t>CAPSTONE PROJECT</a:t>
            </a:r>
            <a:endParaRPr sz="5500" b="1">
              <a:solidFill>
                <a:srgbClr val="FF0000"/>
              </a:solidFill>
              <a:latin typeface="Calibri"/>
              <a:ea typeface="Calibri"/>
              <a:cs typeface="Calibri"/>
              <a:sym typeface="Calibri"/>
            </a:endParaRPr>
          </a:p>
          <a:p>
            <a:pPr marL="0" lvl="0" indent="0" algn="ctr" rtl="0">
              <a:spcBef>
                <a:spcPts val="0"/>
              </a:spcBef>
              <a:spcAft>
                <a:spcPts val="0"/>
              </a:spcAft>
              <a:buNone/>
            </a:pPr>
            <a:r>
              <a:rPr lang="en" sz="4500" b="1">
                <a:solidFill>
                  <a:srgbClr val="FF0000"/>
                </a:solidFill>
                <a:latin typeface="Calibri"/>
                <a:ea typeface="Calibri"/>
                <a:cs typeface="Calibri"/>
                <a:sym typeface="Calibri"/>
              </a:rPr>
              <a:t>Customer Complaints Classification</a:t>
            </a:r>
            <a:endParaRPr sz="4500" b="1">
              <a:solidFill>
                <a:srgbClr val="FF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1"/>
          <p:cNvSpPr txBox="1">
            <a:spLocks noGrp="1"/>
          </p:cNvSpPr>
          <p:nvPr>
            <p:ph type="title"/>
          </p:nvPr>
        </p:nvSpPr>
        <p:spPr>
          <a:xfrm>
            <a:off x="2750100" y="368825"/>
            <a:ext cx="3444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a:solidFill>
                  <a:srgbClr val="FF0000"/>
                </a:solidFill>
                <a:latin typeface="Calibri"/>
                <a:ea typeface="Calibri"/>
                <a:cs typeface="Calibri"/>
                <a:sym typeface="Calibri"/>
              </a:rPr>
              <a:t>Feature Engineering</a:t>
            </a:r>
            <a:endParaRPr sz="3020" b="1">
              <a:solidFill>
                <a:srgbClr val="FF0000"/>
              </a:solidFill>
              <a:latin typeface="Calibri"/>
              <a:ea typeface="Calibri"/>
              <a:cs typeface="Calibri"/>
              <a:sym typeface="Calibri"/>
            </a:endParaRPr>
          </a:p>
          <a:p>
            <a:pPr marL="0" lvl="0" indent="0" algn="l" rtl="0">
              <a:spcBef>
                <a:spcPts val="0"/>
              </a:spcBef>
              <a:spcAft>
                <a:spcPts val="0"/>
              </a:spcAft>
              <a:buSzPts val="990"/>
              <a:buNone/>
            </a:pPr>
            <a:endParaRPr sz="3020" b="1">
              <a:solidFill>
                <a:srgbClr val="FF0000"/>
              </a:solidFill>
              <a:latin typeface="Calibri"/>
              <a:ea typeface="Calibri"/>
              <a:cs typeface="Calibri"/>
              <a:sym typeface="Calibri"/>
            </a:endParaRPr>
          </a:p>
        </p:txBody>
      </p:sp>
      <p:pic>
        <p:nvPicPr>
          <p:cNvPr id="124" name="Google Shape;124;p21"/>
          <p:cNvPicPr preferRelativeResize="0"/>
          <p:nvPr/>
        </p:nvPicPr>
        <p:blipFill rotWithShape="1">
          <a:blip r:embed="rId3">
            <a:alphaModFix/>
          </a:blip>
          <a:srcRect l="34674" t="19083" r="34665" b="20773"/>
          <a:stretch/>
        </p:blipFill>
        <p:spPr>
          <a:xfrm>
            <a:off x="4550" y="4525"/>
            <a:ext cx="912324" cy="946499"/>
          </a:xfrm>
          <a:prstGeom prst="rect">
            <a:avLst/>
          </a:prstGeom>
          <a:noFill/>
          <a:ln>
            <a:noFill/>
          </a:ln>
        </p:spPr>
      </p:pic>
      <p:sp>
        <p:nvSpPr>
          <p:cNvPr id="125" name="Google Shape;125;p21"/>
          <p:cNvSpPr txBox="1"/>
          <p:nvPr/>
        </p:nvSpPr>
        <p:spPr>
          <a:xfrm>
            <a:off x="3287375" y="961600"/>
            <a:ext cx="2646000" cy="22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latin typeface="Calibri"/>
                <a:ea typeface="Calibri"/>
                <a:cs typeface="Calibri"/>
                <a:sym typeface="Calibri"/>
              </a:rPr>
              <a:t>Bigram for entire corpus</a:t>
            </a:r>
            <a:endParaRPr sz="1600" b="1">
              <a:solidFill>
                <a:schemeClr val="dk1"/>
              </a:solidFill>
              <a:latin typeface="Calibri"/>
              <a:ea typeface="Calibri"/>
              <a:cs typeface="Calibri"/>
              <a:sym typeface="Calibri"/>
            </a:endParaRPr>
          </a:p>
        </p:txBody>
      </p:sp>
      <p:pic>
        <p:nvPicPr>
          <p:cNvPr id="126" name="Google Shape;126;p21"/>
          <p:cNvPicPr preferRelativeResize="0"/>
          <p:nvPr/>
        </p:nvPicPr>
        <p:blipFill>
          <a:blip r:embed="rId4">
            <a:alphaModFix/>
          </a:blip>
          <a:stretch>
            <a:fillRect/>
          </a:stretch>
        </p:blipFill>
        <p:spPr>
          <a:xfrm>
            <a:off x="187325" y="2647125"/>
            <a:ext cx="2720700" cy="1666738"/>
          </a:xfrm>
          <a:prstGeom prst="rect">
            <a:avLst/>
          </a:prstGeom>
          <a:noFill/>
          <a:ln>
            <a:noFill/>
          </a:ln>
        </p:spPr>
      </p:pic>
      <p:pic>
        <p:nvPicPr>
          <p:cNvPr id="127" name="Google Shape;127;p21"/>
          <p:cNvPicPr preferRelativeResize="0"/>
          <p:nvPr/>
        </p:nvPicPr>
        <p:blipFill>
          <a:blip r:embed="rId5">
            <a:alphaModFix/>
          </a:blip>
          <a:stretch>
            <a:fillRect/>
          </a:stretch>
        </p:blipFill>
        <p:spPr>
          <a:xfrm>
            <a:off x="5902325" y="1041896"/>
            <a:ext cx="2720701" cy="1609978"/>
          </a:xfrm>
          <a:prstGeom prst="rect">
            <a:avLst/>
          </a:prstGeom>
          <a:noFill/>
          <a:ln>
            <a:noFill/>
          </a:ln>
        </p:spPr>
      </p:pic>
      <p:pic>
        <p:nvPicPr>
          <p:cNvPr id="128" name="Google Shape;128;p21"/>
          <p:cNvPicPr preferRelativeResize="0"/>
          <p:nvPr/>
        </p:nvPicPr>
        <p:blipFill>
          <a:blip r:embed="rId6">
            <a:alphaModFix/>
          </a:blip>
          <a:stretch>
            <a:fillRect/>
          </a:stretch>
        </p:blipFill>
        <p:spPr>
          <a:xfrm>
            <a:off x="187326" y="1043278"/>
            <a:ext cx="2720700" cy="1631225"/>
          </a:xfrm>
          <a:prstGeom prst="rect">
            <a:avLst/>
          </a:prstGeom>
          <a:noFill/>
          <a:ln>
            <a:noFill/>
          </a:ln>
        </p:spPr>
      </p:pic>
      <p:pic>
        <p:nvPicPr>
          <p:cNvPr id="129" name="Google Shape;129;p21"/>
          <p:cNvPicPr preferRelativeResize="0"/>
          <p:nvPr/>
        </p:nvPicPr>
        <p:blipFill>
          <a:blip r:embed="rId7">
            <a:alphaModFix/>
          </a:blip>
          <a:stretch>
            <a:fillRect/>
          </a:stretch>
        </p:blipFill>
        <p:spPr>
          <a:xfrm>
            <a:off x="5908750" y="2751950"/>
            <a:ext cx="2720700" cy="1634575"/>
          </a:xfrm>
          <a:prstGeom prst="rect">
            <a:avLst/>
          </a:prstGeom>
          <a:noFill/>
          <a:ln>
            <a:noFill/>
          </a:ln>
        </p:spPr>
      </p:pic>
      <p:pic>
        <p:nvPicPr>
          <p:cNvPr id="130" name="Google Shape;130;p21"/>
          <p:cNvPicPr preferRelativeResize="0"/>
          <p:nvPr/>
        </p:nvPicPr>
        <p:blipFill>
          <a:blip r:embed="rId8">
            <a:alphaModFix/>
          </a:blip>
          <a:stretch>
            <a:fillRect/>
          </a:stretch>
        </p:blipFill>
        <p:spPr>
          <a:xfrm>
            <a:off x="2898900" y="1378550"/>
            <a:ext cx="3034474" cy="2232164"/>
          </a:xfrm>
          <a:prstGeom prst="rect">
            <a:avLst/>
          </a:prstGeom>
          <a:noFill/>
          <a:ln>
            <a:noFill/>
          </a:ln>
        </p:spPr>
      </p:pic>
      <p:sp>
        <p:nvSpPr>
          <p:cNvPr id="131" name="Google Shape;131;p21"/>
          <p:cNvSpPr txBox="1">
            <a:spLocks noGrp="1"/>
          </p:cNvSpPr>
          <p:nvPr>
            <p:ph type="body" idx="1"/>
          </p:nvPr>
        </p:nvSpPr>
        <p:spPr>
          <a:xfrm>
            <a:off x="30100" y="4393500"/>
            <a:ext cx="9144000" cy="750000"/>
          </a:xfrm>
          <a:prstGeom prst="rect">
            <a:avLst/>
          </a:prstGeom>
        </p:spPr>
        <p:txBody>
          <a:bodyPr spcFirstLastPara="1" wrap="square" lIns="91425" tIns="91425" rIns="91425" bIns="91425" anchor="t" anchorCtr="0">
            <a:normAutofit/>
          </a:bodyPr>
          <a:lstStyle/>
          <a:p>
            <a:pPr marL="0" lvl="0" indent="0" algn="l" rtl="0">
              <a:lnSpc>
                <a:spcPct val="105000"/>
              </a:lnSpc>
              <a:spcBef>
                <a:spcPts val="0"/>
              </a:spcBef>
              <a:spcAft>
                <a:spcPts val="0"/>
              </a:spcAft>
              <a:buNone/>
            </a:pPr>
            <a:r>
              <a:rPr lang="en" sz="1400">
                <a:solidFill>
                  <a:schemeClr val="dk1"/>
                </a:solidFill>
                <a:latin typeface="Calibri"/>
                <a:ea typeface="Calibri"/>
                <a:cs typeface="Calibri"/>
                <a:sym typeface="Calibri"/>
              </a:rPr>
              <a:t>Created Tfidf matrix using Bigram. </a:t>
            </a:r>
            <a:endParaRPr sz="1400">
              <a:solidFill>
                <a:schemeClr val="dk1"/>
              </a:solidFill>
              <a:latin typeface="Calibri"/>
              <a:ea typeface="Calibri"/>
              <a:cs typeface="Calibri"/>
              <a:sym typeface="Calibri"/>
            </a:endParaRPr>
          </a:p>
          <a:p>
            <a:pPr marL="0" lvl="0" indent="0" algn="l" rtl="0">
              <a:lnSpc>
                <a:spcPct val="105000"/>
              </a:lnSpc>
              <a:spcBef>
                <a:spcPts val="0"/>
              </a:spcBef>
              <a:spcAft>
                <a:spcPts val="0"/>
              </a:spcAft>
              <a:buNone/>
            </a:pPr>
            <a:r>
              <a:rPr lang="en" sz="1400">
                <a:solidFill>
                  <a:schemeClr val="dk1"/>
                </a:solidFill>
                <a:latin typeface="Calibri"/>
                <a:ea typeface="Calibri"/>
                <a:cs typeface="Calibri"/>
                <a:sym typeface="Calibri"/>
              </a:rPr>
              <a:t>Bigram analysis shows most common words in complaints as </a:t>
            </a:r>
            <a:r>
              <a:rPr lang="en" sz="1400" b="1">
                <a:solidFill>
                  <a:schemeClr val="dk1"/>
                </a:solidFill>
                <a:latin typeface="Calibri"/>
                <a:ea typeface="Calibri"/>
                <a:cs typeface="Calibri"/>
                <a:sym typeface="Calibri"/>
              </a:rPr>
              <a:t>credit card, checking account, credit report</a:t>
            </a:r>
            <a:endParaRPr sz="1400" b="1">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2"/>
          <p:cNvSpPr txBox="1">
            <a:spLocks noGrp="1"/>
          </p:cNvSpPr>
          <p:nvPr>
            <p:ph type="title"/>
          </p:nvPr>
        </p:nvSpPr>
        <p:spPr>
          <a:xfrm>
            <a:off x="2750100" y="368825"/>
            <a:ext cx="3444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a:solidFill>
                  <a:srgbClr val="FF0000"/>
                </a:solidFill>
                <a:latin typeface="Calibri"/>
                <a:ea typeface="Calibri"/>
                <a:cs typeface="Calibri"/>
                <a:sym typeface="Calibri"/>
              </a:rPr>
              <a:t>Feature Engineering</a:t>
            </a:r>
            <a:endParaRPr sz="3020" b="1">
              <a:solidFill>
                <a:srgbClr val="FF0000"/>
              </a:solidFill>
              <a:latin typeface="Calibri"/>
              <a:ea typeface="Calibri"/>
              <a:cs typeface="Calibri"/>
              <a:sym typeface="Calibri"/>
            </a:endParaRPr>
          </a:p>
          <a:p>
            <a:pPr marL="0" lvl="0" indent="0" algn="l" rtl="0">
              <a:spcBef>
                <a:spcPts val="0"/>
              </a:spcBef>
              <a:spcAft>
                <a:spcPts val="0"/>
              </a:spcAft>
              <a:buSzPts val="990"/>
              <a:buNone/>
            </a:pPr>
            <a:endParaRPr sz="3020" b="1">
              <a:solidFill>
                <a:srgbClr val="FF0000"/>
              </a:solidFill>
              <a:latin typeface="Calibri"/>
              <a:ea typeface="Calibri"/>
              <a:cs typeface="Calibri"/>
              <a:sym typeface="Calibri"/>
            </a:endParaRPr>
          </a:p>
        </p:txBody>
      </p:sp>
      <p:pic>
        <p:nvPicPr>
          <p:cNvPr id="137" name="Google Shape;137;p22"/>
          <p:cNvPicPr preferRelativeResize="0"/>
          <p:nvPr/>
        </p:nvPicPr>
        <p:blipFill rotWithShape="1">
          <a:blip r:embed="rId3">
            <a:alphaModFix/>
          </a:blip>
          <a:srcRect l="34674" t="19083" r="34665" b="20773"/>
          <a:stretch/>
        </p:blipFill>
        <p:spPr>
          <a:xfrm>
            <a:off x="4550" y="4525"/>
            <a:ext cx="912324" cy="946499"/>
          </a:xfrm>
          <a:prstGeom prst="rect">
            <a:avLst/>
          </a:prstGeom>
          <a:noFill/>
          <a:ln>
            <a:noFill/>
          </a:ln>
        </p:spPr>
      </p:pic>
      <p:sp>
        <p:nvSpPr>
          <p:cNvPr id="138" name="Google Shape;138;p22"/>
          <p:cNvSpPr txBox="1"/>
          <p:nvPr/>
        </p:nvSpPr>
        <p:spPr>
          <a:xfrm>
            <a:off x="3287375" y="961600"/>
            <a:ext cx="2646000" cy="22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latin typeface="Calibri"/>
                <a:ea typeface="Calibri"/>
                <a:cs typeface="Calibri"/>
                <a:sym typeface="Calibri"/>
              </a:rPr>
              <a:t>Trigram for entire corpus</a:t>
            </a:r>
            <a:endParaRPr sz="1600" b="1">
              <a:solidFill>
                <a:schemeClr val="dk1"/>
              </a:solidFill>
              <a:latin typeface="Calibri"/>
              <a:ea typeface="Calibri"/>
              <a:cs typeface="Calibri"/>
              <a:sym typeface="Calibri"/>
            </a:endParaRPr>
          </a:p>
        </p:txBody>
      </p:sp>
      <p:sp>
        <p:nvSpPr>
          <p:cNvPr id="139" name="Google Shape;139;p22"/>
          <p:cNvSpPr txBox="1">
            <a:spLocks noGrp="1"/>
          </p:cNvSpPr>
          <p:nvPr>
            <p:ph type="body" idx="1"/>
          </p:nvPr>
        </p:nvSpPr>
        <p:spPr>
          <a:xfrm>
            <a:off x="30100" y="4545900"/>
            <a:ext cx="9144000" cy="750000"/>
          </a:xfrm>
          <a:prstGeom prst="rect">
            <a:avLst/>
          </a:prstGeom>
        </p:spPr>
        <p:txBody>
          <a:bodyPr spcFirstLastPara="1" wrap="square" lIns="91425" tIns="91425" rIns="91425" bIns="91425" anchor="t" anchorCtr="0">
            <a:normAutofit/>
          </a:bodyPr>
          <a:lstStyle/>
          <a:p>
            <a:pPr marL="0" lvl="0" indent="0" algn="l" rtl="0">
              <a:lnSpc>
                <a:spcPct val="105000"/>
              </a:lnSpc>
              <a:spcBef>
                <a:spcPts val="0"/>
              </a:spcBef>
              <a:spcAft>
                <a:spcPts val="0"/>
              </a:spcAft>
              <a:buNone/>
            </a:pPr>
            <a:r>
              <a:rPr lang="en" sz="1400">
                <a:solidFill>
                  <a:schemeClr val="dk1"/>
                </a:solidFill>
                <a:latin typeface="Calibri"/>
                <a:ea typeface="Calibri"/>
                <a:cs typeface="Calibri"/>
                <a:sym typeface="Calibri"/>
              </a:rPr>
              <a:t>Trigram analysis shows most common words in complaints as </a:t>
            </a:r>
            <a:r>
              <a:rPr lang="en" sz="1400" b="1">
                <a:solidFill>
                  <a:schemeClr val="dk1"/>
                </a:solidFill>
                <a:latin typeface="Calibri"/>
                <a:ea typeface="Calibri"/>
                <a:cs typeface="Calibri"/>
                <a:sym typeface="Calibri"/>
              </a:rPr>
              <a:t>00 per month, xx xx 2016, 30 days late, jp morgan chase</a:t>
            </a:r>
            <a:endParaRPr sz="1400" b="1">
              <a:solidFill>
                <a:schemeClr val="dk1"/>
              </a:solidFill>
              <a:latin typeface="Calibri"/>
              <a:ea typeface="Calibri"/>
              <a:cs typeface="Calibri"/>
              <a:sym typeface="Calibri"/>
            </a:endParaRPr>
          </a:p>
        </p:txBody>
      </p:sp>
      <p:pic>
        <p:nvPicPr>
          <p:cNvPr id="140" name="Google Shape;140;p22"/>
          <p:cNvPicPr preferRelativeResize="0"/>
          <p:nvPr/>
        </p:nvPicPr>
        <p:blipFill rotWithShape="1">
          <a:blip r:embed="rId4">
            <a:alphaModFix/>
          </a:blip>
          <a:srcRect l="9804" t="3754" b="8108"/>
          <a:stretch/>
        </p:blipFill>
        <p:spPr>
          <a:xfrm>
            <a:off x="2352950" y="1397700"/>
            <a:ext cx="4564275" cy="3013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2750100" y="368825"/>
            <a:ext cx="3444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a:solidFill>
                  <a:srgbClr val="FF0000"/>
                </a:solidFill>
                <a:latin typeface="Calibri"/>
                <a:ea typeface="Calibri"/>
                <a:cs typeface="Calibri"/>
                <a:sym typeface="Calibri"/>
              </a:rPr>
              <a:t>Modelling</a:t>
            </a:r>
            <a:endParaRPr sz="3020" b="1">
              <a:solidFill>
                <a:srgbClr val="FF0000"/>
              </a:solidFill>
              <a:latin typeface="Calibri"/>
              <a:ea typeface="Calibri"/>
              <a:cs typeface="Calibri"/>
              <a:sym typeface="Calibri"/>
            </a:endParaRPr>
          </a:p>
          <a:p>
            <a:pPr marL="0" lvl="0" indent="0" algn="l" rtl="0">
              <a:spcBef>
                <a:spcPts val="0"/>
              </a:spcBef>
              <a:spcAft>
                <a:spcPts val="0"/>
              </a:spcAft>
              <a:buSzPts val="990"/>
              <a:buNone/>
            </a:pPr>
            <a:endParaRPr sz="3020" b="1">
              <a:solidFill>
                <a:srgbClr val="FF0000"/>
              </a:solidFill>
              <a:latin typeface="Calibri"/>
              <a:ea typeface="Calibri"/>
              <a:cs typeface="Calibri"/>
              <a:sym typeface="Calibri"/>
            </a:endParaRPr>
          </a:p>
        </p:txBody>
      </p:sp>
      <p:pic>
        <p:nvPicPr>
          <p:cNvPr id="146" name="Google Shape;146;p23"/>
          <p:cNvPicPr preferRelativeResize="0"/>
          <p:nvPr/>
        </p:nvPicPr>
        <p:blipFill rotWithShape="1">
          <a:blip r:embed="rId3">
            <a:alphaModFix/>
          </a:blip>
          <a:srcRect l="34674" t="19083" r="34665" b="20773"/>
          <a:stretch/>
        </p:blipFill>
        <p:spPr>
          <a:xfrm>
            <a:off x="4550" y="4525"/>
            <a:ext cx="912324" cy="946499"/>
          </a:xfrm>
          <a:prstGeom prst="rect">
            <a:avLst/>
          </a:prstGeom>
          <a:noFill/>
          <a:ln>
            <a:noFill/>
          </a:ln>
        </p:spPr>
      </p:pic>
      <p:sp>
        <p:nvSpPr>
          <p:cNvPr id="147" name="Google Shape;147;p23"/>
          <p:cNvSpPr txBox="1"/>
          <p:nvPr/>
        </p:nvSpPr>
        <p:spPr>
          <a:xfrm>
            <a:off x="374073" y="1066800"/>
            <a:ext cx="8326582" cy="3585567"/>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SzPts val="1300"/>
              <a:buChar char="➢"/>
            </a:pPr>
            <a:r>
              <a:rPr lang="en" sz="1300" dirty="0"/>
              <a:t>List of the ML Models taken into Consideration:</a:t>
            </a:r>
            <a:endParaRPr sz="1300" dirty="0"/>
          </a:p>
          <a:p>
            <a:pPr marL="1371600" lvl="0" indent="0" algn="l" rtl="0">
              <a:spcBef>
                <a:spcPts val="0"/>
              </a:spcBef>
              <a:spcAft>
                <a:spcPts val="0"/>
              </a:spcAft>
              <a:buNone/>
            </a:pPr>
            <a:r>
              <a:rPr lang="en" sz="1300" dirty="0"/>
              <a:t>SupportVectorClassifier</a:t>
            </a:r>
            <a:endParaRPr sz="1300" dirty="0"/>
          </a:p>
          <a:p>
            <a:pPr marL="1371600" lvl="0" indent="0" algn="l" rtl="0">
              <a:spcBef>
                <a:spcPts val="0"/>
              </a:spcBef>
              <a:spcAft>
                <a:spcPts val="0"/>
              </a:spcAft>
              <a:buNone/>
            </a:pPr>
            <a:r>
              <a:rPr lang="en" sz="1300" dirty="0"/>
              <a:t>RandomForestClassifier</a:t>
            </a:r>
            <a:endParaRPr sz="1300" dirty="0"/>
          </a:p>
          <a:p>
            <a:pPr marL="1371600" lvl="0" indent="0" algn="l" rtl="0">
              <a:spcBef>
                <a:spcPts val="0"/>
              </a:spcBef>
              <a:spcAft>
                <a:spcPts val="0"/>
              </a:spcAft>
              <a:buNone/>
            </a:pPr>
            <a:r>
              <a:rPr lang="en" sz="1300" dirty="0"/>
              <a:t>Naive Bayes Classifier</a:t>
            </a:r>
            <a:endParaRPr sz="1300" dirty="0"/>
          </a:p>
          <a:p>
            <a:pPr marL="1371600" lvl="0" indent="0" algn="l" rtl="0">
              <a:spcBef>
                <a:spcPts val="0"/>
              </a:spcBef>
              <a:spcAft>
                <a:spcPts val="0"/>
              </a:spcAft>
              <a:buNone/>
            </a:pPr>
            <a:r>
              <a:rPr lang="en" sz="1300" dirty="0"/>
              <a:t>BERT (Bidirectional Encoder Representations from Transformers)</a:t>
            </a:r>
            <a:endParaRPr sz="1300" dirty="0"/>
          </a:p>
          <a:p>
            <a:pPr marL="1371600" lvl="0" indent="0" algn="l" rtl="0">
              <a:spcBef>
                <a:spcPts val="0"/>
              </a:spcBef>
              <a:spcAft>
                <a:spcPts val="0"/>
              </a:spcAft>
              <a:buNone/>
            </a:pPr>
            <a:r>
              <a:rPr lang="en" sz="1300" dirty="0"/>
              <a:t>LSTM (Long Short-Term Memory)</a:t>
            </a:r>
            <a:endParaRPr sz="1300" dirty="0"/>
          </a:p>
          <a:p>
            <a:pPr marL="1371600" lvl="0" indent="0" algn="l" rtl="0">
              <a:spcBef>
                <a:spcPts val="0"/>
              </a:spcBef>
              <a:spcAft>
                <a:spcPts val="0"/>
              </a:spcAft>
              <a:buNone/>
            </a:pPr>
            <a:r>
              <a:rPr lang="en" sz="1300" dirty="0"/>
              <a:t>k-Nearest Neighbors (KNN)</a:t>
            </a:r>
            <a:endParaRPr sz="1300" dirty="0"/>
          </a:p>
          <a:p>
            <a:pPr marL="1371600" lvl="0" indent="0" algn="l" rtl="0">
              <a:spcBef>
                <a:spcPts val="0"/>
              </a:spcBef>
              <a:spcAft>
                <a:spcPts val="0"/>
              </a:spcAft>
              <a:buNone/>
            </a:pPr>
            <a:endParaRPr sz="1300" dirty="0"/>
          </a:p>
          <a:p>
            <a:pPr marL="457200" lvl="0" indent="-311150" algn="l" rtl="0">
              <a:spcBef>
                <a:spcPts val="0"/>
              </a:spcBef>
              <a:spcAft>
                <a:spcPts val="0"/>
              </a:spcAft>
              <a:buSzPts val="1300"/>
              <a:buChar char="➢"/>
            </a:pPr>
            <a:r>
              <a:rPr lang="en" sz="1300" dirty="0"/>
              <a:t>Dataset splitted into Training and Test data in the ratio of 80 : 20.</a:t>
            </a:r>
            <a:endParaRPr sz="1300" dirty="0"/>
          </a:p>
          <a:p>
            <a:pPr marL="457200" lvl="0" indent="0" algn="l" rtl="0">
              <a:spcBef>
                <a:spcPts val="0"/>
              </a:spcBef>
              <a:spcAft>
                <a:spcPts val="0"/>
              </a:spcAft>
              <a:buNone/>
            </a:pPr>
            <a:endParaRPr sz="1300" dirty="0"/>
          </a:p>
          <a:p>
            <a:pPr marL="457200" lvl="0" indent="-311150" algn="l" rtl="0">
              <a:spcBef>
                <a:spcPts val="0"/>
              </a:spcBef>
              <a:spcAft>
                <a:spcPts val="0"/>
              </a:spcAft>
              <a:buSzPts val="1300"/>
              <a:buChar char="➢"/>
            </a:pPr>
            <a:r>
              <a:rPr lang="en" sz="1300" dirty="0"/>
              <a:t>TfidfVectorizer is being used to tokenize and vectorize our text data for all the ML Models.</a:t>
            </a:r>
            <a:endParaRPr sz="1300" dirty="0"/>
          </a:p>
          <a:p>
            <a:pPr marL="457200" lvl="0" indent="0" algn="l" rtl="0">
              <a:spcBef>
                <a:spcPts val="0"/>
              </a:spcBef>
              <a:spcAft>
                <a:spcPts val="0"/>
              </a:spcAft>
              <a:buNone/>
            </a:pPr>
            <a:endParaRPr sz="1300" dirty="0"/>
          </a:p>
          <a:p>
            <a:pPr marL="457200" lvl="0" indent="-311150" algn="l" rtl="0">
              <a:spcBef>
                <a:spcPts val="0"/>
              </a:spcBef>
              <a:spcAft>
                <a:spcPts val="0"/>
              </a:spcAft>
              <a:buSzPts val="1300"/>
              <a:buChar char="➢"/>
            </a:pPr>
            <a:r>
              <a:rPr lang="en" sz="1300" dirty="0"/>
              <a:t>ML Model Performance is being judged on the basis of:</a:t>
            </a:r>
            <a:endParaRPr sz="1300" dirty="0"/>
          </a:p>
          <a:p>
            <a:pPr marL="1371600" lvl="0" indent="0" algn="l" rtl="0">
              <a:spcBef>
                <a:spcPts val="0"/>
              </a:spcBef>
              <a:spcAft>
                <a:spcPts val="0"/>
              </a:spcAft>
              <a:buNone/>
            </a:pPr>
            <a:r>
              <a:rPr lang="en" sz="1300" dirty="0"/>
              <a:t>Accuracy Matrix</a:t>
            </a:r>
            <a:endParaRPr sz="1300" dirty="0"/>
          </a:p>
          <a:p>
            <a:pPr marL="1371600" lvl="0" indent="0" algn="l" rtl="0">
              <a:spcBef>
                <a:spcPts val="0"/>
              </a:spcBef>
              <a:spcAft>
                <a:spcPts val="0"/>
              </a:spcAft>
              <a:buNone/>
            </a:pPr>
            <a:r>
              <a:rPr lang="en" sz="1300" dirty="0"/>
              <a:t>Precision Matrix</a:t>
            </a:r>
            <a:endParaRPr sz="1300" dirty="0"/>
          </a:p>
          <a:p>
            <a:pPr marL="1371600" lvl="0" indent="0" algn="l" rtl="0">
              <a:spcBef>
                <a:spcPts val="0"/>
              </a:spcBef>
              <a:spcAft>
                <a:spcPts val="0"/>
              </a:spcAft>
              <a:buNone/>
            </a:pPr>
            <a:r>
              <a:rPr lang="en" sz="1300" dirty="0"/>
              <a:t>Recall Matrix</a:t>
            </a:r>
            <a:endParaRPr sz="1300" dirty="0"/>
          </a:p>
          <a:p>
            <a:pPr marL="1371600" lvl="0" indent="0" algn="l" rtl="0">
              <a:spcBef>
                <a:spcPts val="0"/>
              </a:spcBef>
              <a:spcAft>
                <a:spcPts val="0"/>
              </a:spcAft>
              <a:buNone/>
            </a:pPr>
            <a:r>
              <a:rPr lang="en" sz="1300" dirty="0"/>
              <a:t>F1 - Score</a:t>
            </a:r>
            <a:endParaRPr sz="13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4"/>
          <p:cNvSpPr txBox="1">
            <a:spLocks noGrp="1"/>
          </p:cNvSpPr>
          <p:nvPr>
            <p:ph type="title"/>
          </p:nvPr>
        </p:nvSpPr>
        <p:spPr>
          <a:xfrm>
            <a:off x="2700125" y="292625"/>
            <a:ext cx="4308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a:solidFill>
                  <a:srgbClr val="FF0000"/>
                </a:solidFill>
                <a:latin typeface="Calibri"/>
                <a:ea typeface="Calibri"/>
                <a:cs typeface="Calibri"/>
                <a:sym typeface="Calibri"/>
              </a:rPr>
              <a:t>ML Models Performances</a:t>
            </a:r>
            <a:endParaRPr sz="3020" b="1">
              <a:solidFill>
                <a:srgbClr val="FF0000"/>
              </a:solidFill>
              <a:latin typeface="Calibri"/>
              <a:ea typeface="Calibri"/>
              <a:cs typeface="Calibri"/>
              <a:sym typeface="Calibri"/>
            </a:endParaRPr>
          </a:p>
        </p:txBody>
      </p:sp>
      <p:sp>
        <p:nvSpPr>
          <p:cNvPr id="154" name="Google Shape;154;p24"/>
          <p:cNvSpPr txBox="1"/>
          <p:nvPr/>
        </p:nvSpPr>
        <p:spPr>
          <a:xfrm>
            <a:off x="164588" y="1153775"/>
            <a:ext cx="2784300" cy="274320"/>
          </a:xfrm>
          <a:prstGeom prst="rect">
            <a:avLst/>
          </a:prstGeom>
          <a:solidFill>
            <a:srgbClr val="002060"/>
          </a:solidFill>
          <a:ln>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solidFill>
                  <a:schemeClr val="bg1"/>
                </a:solidFill>
              </a:rPr>
              <a:t>Naive Bayes Classifier</a:t>
            </a:r>
            <a:endParaRPr sz="1300" b="1" dirty="0">
              <a:solidFill>
                <a:schemeClr val="bg1"/>
              </a:solidFill>
            </a:endParaRPr>
          </a:p>
        </p:txBody>
      </p:sp>
      <p:pic>
        <p:nvPicPr>
          <p:cNvPr id="155" name="Google Shape;155;p24"/>
          <p:cNvPicPr preferRelativeResize="0"/>
          <p:nvPr/>
        </p:nvPicPr>
        <p:blipFill rotWithShape="1">
          <a:blip r:embed="rId3">
            <a:alphaModFix/>
          </a:blip>
          <a:srcRect l="34674" t="19083" r="34665" b="20773"/>
          <a:stretch/>
        </p:blipFill>
        <p:spPr>
          <a:xfrm>
            <a:off x="4550" y="4525"/>
            <a:ext cx="912324" cy="946499"/>
          </a:xfrm>
          <a:prstGeom prst="rect">
            <a:avLst/>
          </a:prstGeom>
          <a:noFill/>
          <a:ln>
            <a:noFill/>
          </a:ln>
        </p:spPr>
      </p:pic>
      <p:sp>
        <p:nvSpPr>
          <p:cNvPr id="157" name="Google Shape;157;p24"/>
          <p:cNvSpPr txBox="1"/>
          <p:nvPr/>
        </p:nvSpPr>
        <p:spPr>
          <a:xfrm>
            <a:off x="2924819" y="1153775"/>
            <a:ext cx="2784300" cy="274320"/>
          </a:xfrm>
          <a:prstGeom prst="rect">
            <a:avLst/>
          </a:prstGeom>
          <a:solidFill>
            <a:srgbClr val="002060"/>
          </a:solidFill>
          <a:ln>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solidFill>
                  <a:schemeClr val="bg1"/>
                </a:solidFill>
              </a:rPr>
              <a:t>SVM</a:t>
            </a:r>
            <a:endParaRPr sz="1300" b="1" dirty="0">
              <a:solidFill>
                <a:schemeClr val="bg1"/>
              </a:solidFill>
            </a:endParaRPr>
          </a:p>
        </p:txBody>
      </p:sp>
      <p:sp>
        <p:nvSpPr>
          <p:cNvPr id="158" name="Google Shape;158;p24"/>
          <p:cNvSpPr txBox="1"/>
          <p:nvPr/>
        </p:nvSpPr>
        <p:spPr>
          <a:xfrm>
            <a:off x="5862950" y="1153775"/>
            <a:ext cx="2784300" cy="274320"/>
          </a:xfrm>
          <a:prstGeom prst="rect">
            <a:avLst/>
          </a:prstGeom>
          <a:solidFill>
            <a:srgbClr val="002060"/>
          </a:solidFill>
          <a:ln>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solidFill>
                  <a:schemeClr val="bg1"/>
                </a:solidFill>
              </a:rPr>
              <a:t>KNN</a:t>
            </a:r>
            <a:endParaRPr sz="1300" b="1" dirty="0">
              <a:solidFill>
                <a:schemeClr val="bg1"/>
              </a:solidFill>
            </a:endParaRPr>
          </a:p>
        </p:txBody>
      </p:sp>
      <p:sp>
        <p:nvSpPr>
          <p:cNvPr id="161" name="Google Shape;161;p24"/>
          <p:cNvSpPr txBox="1"/>
          <p:nvPr/>
        </p:nvSpPr>
        <p:spPr>
          <a:xfrm>
            <a:off x="164588" y="2889559"/>
            <a:ext cx="2784300" cy="274320"/>
          </a:xfrm>
          <a:prstGeom prst="rect">
            <a:avLst/>
          </a:prstGeom>
          <a:solidFill>
            <a:srgbClr val="002060"/>
          </a:solidFill>
          <a:ln>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solidFill>
                  <a:schemeClr val="bg1"/>
                </a:solidFill>
              </a:rPr>
              <a:t>Random Forest Classifier</a:t>
            </a:r>
            <a:endParaRPr sz="1300" b="1" dirty="0">
              <a:solidFill>
                <a:schemeClr val="bg1"/>
              </a:solidFill>
            </a:endParaRPr>
          </a:p>
        </p:txBody>
      </p:sp>
      <p:sp>
        <p:nvSpPr>
          <p:cNvPr id="162" name="Google Shape;162;p24"/>
          <p:cNvSpPr txBox="1"/>
          <p:nvPr/>
        </p:nvSpPr>
        <p:spPr>
          <a:xfrm>
            <a:off x="2924819" y="2889559"/>
            <a:ext cx="2962200" cy="274320"/>
          </a:xfrm>
          <a:prstGeom prst="rect">
            <a:avLst/>
          </a:prstGeom>
          <a:solidFill>
            <a:srgbClr val="002060"/>
          </a:solidFill>
          <a:ln>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solidFill>
                  <a:schemeClr val="bg1"/>
                </a:solidFill>
              </a:rPr>
              <a:t>LSTM</a:t>
            </a:r>
            <a:endParaRPr sz="1300" b="1" dirty="0">
              <a:solidFill>
                <a:schemeClr val="bg1"/>
              </a:solidFill>
            </a:endParaRPr>
          </a:p>
        </p:txBody>
      </p:sp>
      <p:sp>
        <p:nvSpPr>
          <p:cNvPr id="163" name="Google Shape;163;p24"/>
          <p:cNvSpPr txBox="1"/>
          <p:nvPr/>
        </p:nvSpPr>
        <p:spPr>
          <a:xfrm>
            <a:off x="5862950" y="2889559"/>
            <a:ext cx="2784300" cy="274320"/>
          </a:xfrm>
          <a:prstGeom prst="rect">
            <a:avLst/>
          </a:prstGeom>
          <a:solidFill>
            <a:srgbClr val="002060"/>
          </a:solidFill>
          <a:ln>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chemeClr val="bg1"/>
                </a:solidFill>
              </a:rPr>
              <a:t>BERT</a:t>
            </a:r>
            <a:endParaRPr sz="1300" b="1">
              <a:solidFill>
                <a:schemeClr val="bg1"/>
              </a:solidFill>
            </a:endParaRPr>
          </a:p>
        </p:txBody>
      </p:sp>
      <p:pic>
        <p:nvPicPr>
          <p:cNvPr id="3" name="Picture 2">
            <a:extLst>
              <a:ext uri="{FF2B5EF4-FFF2-40B4-BE49-F238E27FC236}">
                <a16:creationId xmlns:a16="http://schemas.microsoft.com/office/drawing/2014/main" id="{1414EE65-D322-14B6-38C5-C21D6C8B4C6B}"/>
              </a:ext>
            </a:extLst>
          </p:cNvPr>
          <p:cNvPicPr>
            <a:picLocks noChangeAspect="1"/>
          </p:cNvPicPr>
          <p:nvPr/>
        </p:nvPicPr>
        <p:blipFill>
          <a:blip r:embed="rId4"/>
          <a:stretch>
            <a:fillRect/>
          </a:stretch>
        </p:blipFill>
        <p:spPr>
          <a:xfrm>
            <a:off x="164588" y="3219089"/>
            <a:ext cx="2748102" cy="1324214"/>
          </a:xfrm>
          <a:prstGeom prst="rect">
            <a:avLst/>
          </a:prstGeom>
        </p:spPr>
      </p:pic>
      <p:pic>
        <p:nvPicPr>
          <p:cNvPr id="5" name="Picture 4">
            <a:extLst>
              <a:ext uri="{FF2B5EF4-FFF2-40B4-BE49-F238E27FC236}">
                <a16:creationId xmlns:a16="http://schemas.microsoft.com/office/drawing/2014/main" id="{4B3A1A06-DE24-1381-085D-9950528286AB}"/>
              </a:ext>
            </a:extLst>
          </p:cNvPr>
          <p:cNvPicPr>
            <a:picLocks noChangeAspect="1"/>
          </p:cNvPicPr>
          <p:nvPr/>
        </p:nvPicPr>
        <p:blipFill>
          <a:blip r:embed="rId5"/>
          <a:stretch>
            <a:fillRect/>
          </a:stretch>
        </p:blipFill>
        <p:spPr>
          <a:xfrm>
            <a:off x="2924819" y="3219089"/>
            <a:ext cx="2742618" cy="1298588"/>
          </a:xfrm>
          <a:prstGeom prst="rect">
            <a:avLst/>
          </a:prstGeom>
        </p:spPr>
      </p:pic>
      <p:pic>
        <p:nvPicPr>
          <p:cNvPr id="4" name="Picture 3">
            <a:extLst>
              <a:ext uri="{FF2B5EF4-FFF2-40B4-BE49-F238E27FC236}">
                <a16:creationId xmlns:a16="http://schemas.microsoft.com/office/drawing/2014/main" id="{8C0A291E-F681-1725-A638-E0BF7E1B3AFE}"/>
              </a:ext>
            </a:extLst>
          </p:cNvPr>
          <p:cNvPicPr>
            <a:picLocks noChangeAspect="1"/>
          </p:cNvPicPr>
          <p:nvPr/>
        </p:nvPicPr>
        <p:blipFill>
          <a:blip r:embed="rId6"/>
          <a:stretch>
            <a:fillRect/>
          </a:stretch>
        </p:blipFill>
        <p:spPr>
          <a:xfrm>
            <a:off x="5862950" y="3219089"/>
            <a:ext cx="2817792" cy="1367906"/>
          </a:xfrm>
          <a:prstGeom prst="rect">
            <a:avLst/>
          </a:prstGeom>
        </p:spPr>
      </p:pic>
      <p:pic>
        <p:nvPicPr>
          <p:cNvPr id="6" name="Picture 5">
            <a:extLst>
              <a:ext uri="{FF2B5EF4-FFF2-40B4-BE49-F238E27FC236}">
                <a16:creationId xmlns:a16="http://schemas.microsoft.com/office/drawing/2014/main" id="{592CB77F-D2FE-CE0F-A366-35D95A18E427}"/>
              </a:ext>
            </a:extLst>
          </p:cNvPr>
          <p:cNvPicPr>
            <a:picLocks noChangeAspect="1"/>
          </p:cNvPicPr>
          <p:nvPr/>
        </p:nvPicPr>
        <p:blipFill>
          <a:blip r:embed="rId7"/>
          <a:stretch>
            <a:fillRect/>
          </a:stretch>
        </p:blipFill>
        <p:spPr>
          <a:xfrm>
            <a:off x="2924819" y="1479032"/>
            <a:ext cx="2760231" cy="1376595"/>
          </a:xfrm>
          <a:prstGeom prst="rect">
            <a:avLst/>
          </a:prstGeom>
        </p:spPr>
      </p:pic>
      <p:pic>
        <p:nvPicPr>
          <p:cNvPr id="8" name="Picture 7">
            <a:extLst>
              <a:ext uri="{FF2B5EF4-FFF2-40B4-BE49-F238E27FC236}">
                <a16:creationId xmlns:a16="http://schemas.microsoft.com/office/drawing/2014/main" id="{A924502F-8E7A-77F9-32C4-E6F75F71098D}"/>
              </a:ext>
            </a:extLst>
          </p:cNvPr>
          <p:cNvPicPr>
            <a:picLocks noChangeAspect="1"/>
          </p:cNvPicPr>
          <p:nvPr/>
        </p:nvPicPr>
        <p:blipFill>
          <a:blip r:embed="rId8"/>
          <a:stretch>
            <a:fillRect/>
          </a:stretch>
        </p:blipFill>
        <p:spPr>
          <a:xfrm>
            <a:off x="5862950" y="1479032"/>
            <a:ext cx="2760231" cy="1400658"/>
          </a:xfrm>
          <a:prstGeom prst="rect">
            <a:avLst/>
          </a:prstGeom>
        </p:spPr>
      </p:pic>
      <p:pic>
        <p:nvPicPr>
          <p:cNvPr id="10" name="Picture 9">
            <a:extLst>
              <a:ext uri="{FF2B5EF4-FFF2-40B4-BE49-F238E27FC236}">
                <a16:creationId xmlns:a16="http://schemas.microsoft.com/office/drawing/2014/main" id="{D78AC3F4-737B-EF1E-D622-F0E565571001}"/>
              </a:ext>
            </a:extLst>
          </p:cNvPr>
          <p:cNvPicPr>
            <a:picLocks noChangeAspect="1"/>
          </p:cNvPicPr>
          <p:nvPr/>
        </p:nvPicPr>
        <p:blipFill>
          <a:blip r:embed="rId9"/>
          <a:stretch>
            <a:fillRect/>
          </a:stretch>
        </p:blipFill>
        <p:spPr>
          <a:xfrm>
            <a:off x="164588" y="1479032"/>
            <a:ext cx="2784300" cy="1390367"/>
          </a:xfrm>
          <a:prstGeom prst="rect">
            <a:avLst/>
          </a:prstGeom>
        </p:spPr>
      </p:pic>
      <p:sp>
        <p:nvSpPr>
          <p:cNvPr id="2" name="Rectangle 1">
            <a:extLst>
              <a:ext uri="{FF2B5EF4-FFF2-40B4-BE49-F238E27FC236}">
                <a16:creationId xmlns:a16="http://schemas.microsoft.com/office/drawing/2014/main" id="{347BA643-0DBC-8B49-CC43-438D63D29213}"/>
              </a:ext>
            </a:extLst>
          </p:cNvPr>
          <p:cNvSpPr/>
          <p:nvPr/>
        </p:nvSpPr>
        <p:spPr>
          <a:xfrm>
            <a:off x="164588" y="2869399"/>
            <a:ext cx="2742618" cy="1981476"/>
          </a:xfrm>
          <a:prstGeom prst="rect">
            <a:avLst/>
          </a:pr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dirty="0">
                <a:solidFill>
                  <a:srgbClr val="0070C0"/>
                </a:solidFill>
              </a:rPr>
              <a:t>FINAL MODEL SELECTED</a:t>
            </a:r>
            <a:endParaRPr lang="en-IN" dirty="0">
              <a:solidFill>
                <a:srgbClr val="0070C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5"/>
          <p:cNvSpPr txBox="1">
            <a:spLocks noGrp="1"/>
          </p:cNvSpPr>
          <p:nvPr>
            <p:ph type="title"/>
          </p:nvPr>
        </p:nvSpPr>
        <p:spPr>
          <a:xfrm>
            <a:off x="1350075" y="478550"/>
            <a:ext cx="737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dirty="0">
                <a:solidFill>
                  <a:srgbClr val="FF0000"/>
                </a:solidFill>
              </a:rPr>
              <a:t>Final Model : Random Forest Classifier</a:t>
            </a:r>
            <a:endParaRPr sz="3020" b="1" dirty="0">
              <a:solidFill>
                <a:srgbClr val="FF0000"/>
              </a:solidFill>
            </a:endParaRPr>
          </a:p>
        </p:txBody>
      </p:sp>
      <p:sp>
        <p:nvSpPr>
          <p:cNvPr id="169" name="Google Shape;169;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algn="l">
              <a:spcAft>
                <a:spcPts val="400"/>
              </a:spcAft>
              <a:buFont typeface="Arial" panose="020B0604020202020204" pitchFamily="34" charset="0"/>
              <a:buChar char="•"/>
            </a:pPr>
            <a:r>
              <a:rPr lang="en-US" sz="1200" b="0" i="0" dirty="0">
                <a:solidFill>
                  <a:srgbClr val="0D0D0D"/>
                </a:solidFill>
                <a:effectLst/>
                <a:latin typeface="Söhne"/>
              </a:rPr>
              <a:t>The overall accuracy of the Random Forest model is 86%, indicating that it correctly predicts the class labels for 86% of the instances in the test dataset.</a:t>
            </a:r>
          </a:p>
          <a:p>
            <a:pPr algn="l">
              <a:spcAft>
                <a:spcPts val="400"/>
              </a:spcAft>
              <a:buFont typeface="Arial" panose="020B0604020202020204" pitchFamily="34" charset="0"/>
              <a:buChar char="•"/>
            </a:pPr>
            <a:r>
              <a:rPr lang="en-US" sz="1200" b="0" i="0" dirty="0">
                <a:solidFill>
                  <a:srgbClr val="0D0D0D"/>
                </a:solidFill>
                <a:effectLst/>
                <a:latin typeface="Söhne"/>
              </a:rPr>
              <a:t>Looking at the precision, recall, and F1-score for each class:</a:t>
            </a:r>
          </a:p>
          <a:p>
            <a:pPr lvl="1" indent="-285750" algn="l">
              <a:buFont typeface="Arial" panose="020B0604020202020204" pitchFamily="34" charset="0"/>
              <a:buChar char="–"/>
            </a:pPr>
            <a:r>
              <a:rPr lang="en-US" sz="1000" b="0" i="0" dirty="0">
                <a:solidFill>
                  <a:srgbClr val="0D0D0D"/>
                </a:solidFill>
                <a:effectLst/>
                <a:latin typeface="Söhne"/>
              </a:rPr>
              <a:t>For </a:t>
            </a:r>
            <a:r>
              <a:rPr lang="en-US" sz="1000" b="0" i="0" dirty="0" err="1">
                <a:solidFill>
                  <a:srgbClr val="0D0D0D"/>
                </a:solidFill>
                <a:effectLst/>
                <a:latin typeface="Söhne"/>
              </a:rPr>
              <a:t>Department_BC</a:t>
            </a:r>
            <a:r>
              <a:rPr lang="en-US" sz="1000" b="0" i="0" dirty="0">
                <a:solidFill>
                  <a:srgbClr val="0D0D0D"/>
                </a:solidFill>
                <a:effectLst/>
                <a:latin typeface="Söhne"/>
              </a:rPr>
              <a:t>, the precision (0.92), recall (0.88), and F1-score (0.90) are relatively high, indicating that the model performs well in identifying instances of this class.</a:t>
            </a:r>
          </a:p>
          <a:p>
            <a:pPr lvl="1" indent="-285750" algn="l">
              <a:buFont typeface="Arial" panose="020B0604020202020204" pitchFamily="34" charset="0"/>
              <a:buChar char="–"/>
            </a:pPr>
            <a:r>
              <a:rPr lang="en-US" sz="1000" b="0" i="0" dirty="0">
                <a:solidFill>
                  <a:srgbClr val="0D0D0D"/>
                </a:solidFill>
                <a:effectLst/>
                <a:latin typeface="Söhne"/>
              </a:rPr>
              <a:t>For </a:t>
            </a:r>
            <a:r>
              <a:rPr lang="en-US" sz="1000" b="0" i="0" dirty="0" err="1">
                <a:solidFill>
                  <a:srgbClr val="0D0D0D"/>
                </a:solidFill>
                <a:effectLst/>
                <a:latin typeface="Söhne"/>
              </a:rPr>
              <a:t>Department_CC</a:t>
            </a:r>
            <a:r>
              <a:rPr lang="en-US" sz="1000" b="0" i="0" dirty="0">
                <a:solidFill>
                  <a:srgbClr val="0D0D0D"/>
                </a:solidFill>
                <a:effectLst/>
                <a:latin typeface="Söhne"/>
              </a:rPr>
              <a:t>, while the precision (0.71) is moderate, the recall (0.83) and F1-score (0.77) are also reasonable, suggesting that the model performs decently but may have some difficulty in correctly identifying instances of this class.</a:t>
            </a:r>
          </a:p>
          <a:p>
            <a:pPr lvl="1" indent="-285750" algn="l">
              <a:buFont typeface="Arial" panose="020B0604020202020204" pitchFamily="34" charset="0"/>
              <a:buChar char="–"/>
            </a:pPr>
            <a:r>
              <a:rPr lang="en-US" sz="1000" b="0" i="0" dirty="0">
                <a:solidFill>
                  <a:srgbClr val="0D0D0D"/>
                </a:solidFill>
                <a:effectLst/>
                <a:latin typeface="Söhne"/>
              </a:rPr>
              <a:t>For </a:t>
            </a:r>
            <a:r>
              <a:rPr lang="en-US" sz="1000" b="0" i="0" dirty="0" err="1">
                <a:solidFill>
                  <a:srgbClr val="0D0D0D"/>
                </a:solidFill>
                <a:effectLst/>
                <a:latin typeface="Söhne"/>
              </a:rPr>
              <a:t>Department_LC</a:t>
            </a:r>
            <a:r>
              <a:rPr lang="en-US" sz="1000" b="0" i="0" dirty="0">
                <a:solidFill>
                  <a:srgbClr val="0D0D0D"/>
                </a:solidFill>
                <a:effectLst/>
                <a:latin typeface="Söhne"/>
              </a:rPr>
              <a:t>, the precision (0.94) and F1-score (0.88) are high, indicating good performance, while the recall (0.83) is slightly lower.</a:t>
            </a:r>
          </a:p>
          <a:p>
            <a:pPr lvl="1" indent="-285750" algn="l">
              <a:buFont typeface="Arial" panose="020B0604020202020204" pitchFamily="34" charset="0"/>
              <a:buChar char="–"/>
            </a:pPr>
            <a:r>
              <a:rPr lang="en-US" sz="1000" b="0" i="0" dirty="0">
                <a:solidFill>
                  <a:srgbClr val="0D0D0D"/>
                </a:solidFill>
                <a:effectLst/>
                <a:latin typeface="Söhne"/>
              </a:rPr>
              <a:t>For </a:t>
            </a:r>
            <a:r>
              <a:rPr lang="en-US" sz="1000" b="0" i="0" dirty="0" err="1">
                <a:solidFill>
                  <a:srgbClr val="0D0D0D"/>
                </a:solidFill>
                <a:effectLst/>
                <a:latin typeface="Söhne"/>
              </a:rPr>
              <a:t>Department_MC</a:t>
            </a:r>
            <a:r>
              <a:rPr lang="en-US" sz="1000" b="0" i="0" dirty="0">
                <a:solidFill>
                  <a:srgbClr val="0D0D0D"/>
                </a:solidFill>
                <a:effectLst/>
                <a:latin typeface="Söhne"/>
              </a:rPr>
              <a:t>, the precision (0.89), recall (0.89), and F1-score (0.89) are all high, indicating strong performance in identifying instances of this class.</a:t>
            </a:r>
          </a:p>
          <a:p>
            <a:pPr algn="l">
              <a:spcAft>
                <a:spcPts val="400"/>
              </a:spcAft>
              <a:buFont typeface="Arial" panose="020B0604020202020204" pitchFamily="34" charset="0"/>
              <a:buChar char="•"/>
            </a:pPr>
            <a:r>
              <a:rPr lang="en-US" sz="1200" b="0" i="0" dirty="0">
                <a:solidFill>
                  <a:srgbClr val="0D0D0D"/>
                </a:solidFill>
                <a:effectLst/>
                <a:latin typeface="Söhne"/>
              </a:rPr>
              <a:t>The support column indicates the number of instances of each class in the test dataset, with </a:t>
            </a:r>
            <a:r>
              <a:rPr lang="en-US" sz="1200" b="0" i="0" dirty="0" err="1">
                <a:solidFill>
                  <a:srgbClr val="0D0D0D"/>
                </a:solidFill>
                <a:effectLst/>
                <a:latin typeface="Söhne"/>
              </a:rPr>
              <a:t>Department_BC</a:t>
            </a:r>
            <a:r>
              <a:rPr lang="en-US" sz="1200" b="0" i="0" dirty="0">
                <a:solidFill>
                  <a:srgbClr val="0D0D0D"/>
                </a:solidFill>
                <a:effectLst/>
                <a:latin typeface="Söhne"/>
              </a:rPr>
              <a:t> having the highest support (26 instances) and </a:t>
            </a:r>
            <a:r>
              <a:rPr lang="en-US" sz="1200" b="0" i="0" dirty="0" err="1">
                <a:solidFill>
                  <a:srgbClr val="0D0D0D"/>
                </a:solidFill>
                <a:effectLst/>
                <a:latin typeface="Söhne"/>
              </a:rPr>
              <a:t>Department_CC</a:t>
            </a:r>
            <a:r>
              <a:rPr lang="en-US" sz="1200" b="0" i="0" dirty="0">
                <a:solidFill>
                  <a:srgbClr val="0D0D0D"/>
                </a:solidFill>
                <a:effectLst/>
                <a:latin typeface="Söhne"/>
              </a:rPr>
              <a:t> having the lowest support (18 instances).</a:t>
            </a:r>
          </a:p>
          <a:p>
            <a:pPr algn="l">
              <a:spcAft>
                <a:spcPts val="400"/>
              </a:spcAft>
              <a:buFont typeface="Arial" panose="020B0604020202020204" pitchFamily="34" charset="0"/>
              <a:buChar char="•"/>
            </a:pPr>
            <a:r>
              <a:rPr lang="en-US" sz="1200" b="0" i="0" dirty="0">
                <a:solidFill>
                  <a:srgbClr val="0D0D0D"/>
                </a:solidFill>
                <a:effectLst/>
                <a:latin typeface="Söhne"/>
              </a:rPr>
              <a:t>The macro avg and weighted avg metrics provide the average precision, recall, and F1-score across all classes, weighted by the number of instances in each class. In this case, both macro and weighted averages are around 0.86, which is consistent with the overall accuracy.</a:t>
            </a:r>
          </a:p>
        </p:txBody>
      </p:sp>
      <p:pic>
        <p:nvPicPr>
          <p:cNvPr id="170" name="Google Shape;170;p25"/>
          <p:cNvPicPr preferRelativeResize="0"/>
          <p:nvPr/>
        </p:nvPicPr>
        <p:blipFill rotWithShape="1">
          <a:blip r:embed="rId3">
            <a:alphaModFix/>
          </a:blip>
          <a:srcRect l="34674" t="19083" r="34665" b="20773"/>
          <a:stretch/>
        </p:blipFill>
        <p:spPr>
          <a:xfrm>
            <a:off x="4550" y="4525"/>
            <a:ext cx="912324" cy="946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6"/>
          <p:cNvSpPr txBox="1">
            <a:spLocks noGrp="1"/>
          </p:cNvSpPr>
          <p:nvPr>
            <p:ph type="title"/>
          </p:nvPr>
        </p:nvSpPr>
        <p:spPr>
          <a:xfrm>
            <a:off x="3740700" y="445025"/>
            <a:ext cx="225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a:solidFill>
                  <a:srgbClr val="FF0000"/>
                </a:solidFill>
                <a:latin typeface="Calibri"/>
                <a:ea typeface="Calibri"/>
                <a:cs typeface="Calibri"/>
                <a:sym typeface="Calibri"/>
              </a:rPr>
              <a:t>Deployment</a:t>
            </a:r>
            <a:endParaRPr sz="3020" b="1">
              <a:solidFill>
                <a:srgbClr val="FF0000"/>
              </a:solidFill>
              <a:latin typeface="Calibri"/>
              <a:ea typeface="Calibri"/>
              <a:cs typeface="Calibri"/>
              <a:sym typeface="Calibri"/>
            </a:endParaRPr>
          </a:p>
        </p:txBody>
      </p:sp>
      <p:pic>
        <p:nvPicPr>
          <p:cNvPr id="176" name="Google Shape;176;p26"/>
          <p:cNvPicPr preferRelativeResize="0"/>
          <p:nvPr/>
        </p:nvPicPr>
        <p:blipFill>
          <a:blip r:embed="rId3">
            <a:alphaModFix/>
          </a:blip>
          <a:stretch>
            <a:fillRect/>
          </a:stretch>
        </p:blipFill>
        <p:spPr>
          <a:xfrm>
            <a:off x="2286000" y="1093925"/>
            <a:ext cx="5083137" cy="3820974"/>
          </a:xfrm>
          <a:prstGeom prst="rect">
            <a:avLst/>
          </a:prstGeom>
          <a:noFill/>
          <a:ln>
            <a:noFill/>
          </a:ln>
        </p:spPr>
      </p:pic>
      <p:pic>
        <p:nvPicPr>
          <p:cNvPr id="177" name="Google Shape;177;p26"/>
          <p:cNvPicPr preferRelativeResize="0"/>
          <p:nvPr/>
        </p:nvPicPr>
        <p:blipFill rotWithShape="1">
          <a:blip r:embed="rId4">
            <a:alphaModFix/>
          </a:blip>
          <a:srcRect l="34674" t="19083" r="34665" b="20773"/>
          <a:stretch/>
        </p:blipFill>
        <p:spPr>
          <a:xfrm>
            <a:off x="4550" y="4525"/>
            <a:ext cx="912324" cy="9464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7"/>
          <p:cNvSpPr txBox="1">
            <a:spLocks noGrp="1"/>
          </p:cNvSpPr>
          <p:nvPr>
            <p:ph type="body" idx="1"/>
          </p:nvPr>
        </p:nvSpPr>
        <p:spPr>
          <a:xfrm>
            <a:off x="5553307" y="3131600"/>
            <a:ext cx="3268918" cy="18777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b="1" dirty="0">
                <a:solidFill>
                  <a:schemeClr val="dk1"/>
                </a:solidFill>
              </a:rPr>
              <a:t>Anjali Gautam</a:t>
            </a:r>
            <a:endParaRPr b="1" dirty="0">
              <a:solidFill>
                <a:schemeClr val="dk1"/>
              </a:solidFill>
            </a:endParaRPr>
          </a:p>
          <a:p>
            <a:pPr marL="0" lvl="0" indent="0" algn="l" rtl="0">
              <a:spcBef>
                <a:spcPts val="1200"/>
              </a:spcBef>
              <a:spcAft>
                <a:spcPts val="0"/>
              </a:spcAft>
              <a:buNone/>
            </a:pPr>
            <a:r>
              <a:rPr lang="en" b="1" dirty="0">
                <a:solidFill>
                  <a:schemeClr val="dk1"/>
                </a:solidFill>
              </a:rPr>
              <a:t>Ejaz Ahmad Haris</a:t>
            </a:r>
            <a:endParaRPr b="1" dirty="0">
              <a:solidFill>
                <a:schemeClr val="dk1"/>
              </a:solidFill>
            </a:endParaRPr>
          </a:p>
          <a:p>
            <a:pPr marL="0" lvl="0" indent="0" algn="l" rtl="0">
              <a:spcBef>
                <a:spcPts val="1200"/>
              </a:spcBef>
              <a:spcAft>
                <a:spcPts val="0"/>
              </a:spcAft>
              <a:buNone/>
            </a:pPr>
            <a:r>
              <a:rPr lang="en" b="1" dirty="0">
                <a:solidFill>
                  <a:schemeClr val="dk1"/>
                </a:solidFill>
              </a:rPr>
              <a:t>Saif Ali</a:t>
            </a:r>
            <a:endParaRPr b="1" dirty="0">
              <a:solidFill>
                <a:schemeClr val="dk1"/>
              </a:solidFill>
            </a:endParaRPr>
          </a:p>
          <a:p>
            <a:pPr marL="0" lvl="0" indent="0" algn="l" rtl="0">
              <a:spcBef>
                <a:spcPts val="1200"/>
              </a:spcBef>
              <a:spcAft>
                <a:spcPts val="1200"/>
              </a:spcAft>
              <a:buNone/>
            </a:pPr>
            <a:r>
              <a:rPr lang="en" b="1" dirty="0">
                <a:solidFill>
                  <a:schemeClr val="dk1"/>
                </a:solidFill>
              </a:rPr>
              <a:t>Pabolu Venkata Krishna Teja</a:t>
            </a:r>
            <a:endParaRPr b="1" dirty="0">
              <a:solidFill>
                <a:schemeClr val="dk1"/>
              </a:solidFill>
            </a:endParaRPr>
          </a:p>
        </p:txBody>
      </p:sp>
      <p:pic>
        <p:nvPicPr>
          <p:cNvPr id="183" name="Google Shape;183;p27"/>
          <p:cNvPicPr preferRelativeResize="0"/>
          <p:nvPr/>
        </p:nvPicPr>
        <p:blipFill rotWithShape="1">
          <a:blip r:embed="rId3">
            <a:alphaModFix/>
          </a:blip>
          <a:srcRect l="34674" t="19083" r="34665" b="20773"/>
          <a:stretch/>
        </p:blipFill>
        <p:spPr>
          <a:xfrm>
            <a:off x="4550" y="4525"/>
            <a:ext cx="912324" cy="946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1266778" y="445025"/>
            <a:ext cx="756552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00" b="1">
                <a:solidFill>
                  <a:srgbClr val="FF0000"/>
                </a:solidFill>
                <a:latin typeface="Calibri"/>
                <a:ea typeface="Calibri"/>
                <a:cs typeface="Calibri"/>
                <a:sym typeface="Calibri"/>
              </a:rPr>
              <a:t>Business Problem</a:t>
            </a:r>
            <a:endParaRPr sz="3000" b="1">
              <a:solidFill>
                <a:srgbClr val="FF0000"/>
              </a:solidFill>
              <a:latin typeface="Calibri"/>
              <a:ea typeface="Calibri"/>
              <a:cs typeface="Calibri"/>
              <a:sym typeface="Calibri"/>
            </a:endParaRPr>
          </a:p>
        </p:txBody>
      </p:sp>
      <p:sp>
        <p:nvSpPr>
          <p:cNvPr id="61" name="Google Shape;61;p14"/>
          <p:cNvSpPr txBox="1">
            <a:spLocks noGrp="1"/>
          </p:cNvSpPr>
          <p:nvPr>
            <p:ph type="body" idx="1"/>
          </p:nvPr>
        </p:nvSpPr>
        <p:spPr>
          <a:xfrm>
            <a:off x="1993838" y="1152475"/>
            <a:ext cx="6838462" cy="3416400"/>
          </a:xfrm>
          <a:prstGeom prst="rect">
            <a:avLst/>
          </a:prstGeom>
        </p:spPr>
        <p:txBody>
          <a:bodyPr spcFirstLastPara="1" wrap="square" lIns="91425" tIns="91425" rIns="91425" bIns="91425" anchor="t" anchorCtr="0">
            <a:noAutofit/>
          </a:bodyPr>
          <a:lstStyle/>
          <a:p>
            <a:pPr marL="457200" lvl="0" indent="-314960" algn="just" rtl="0">
              <a:lnSpc>
                <a:spcPct val="115000"/>
              </a:lnSpc>
              <a:spcBef>
                <a:spcPts val="1000"/>
              </a:spcBef>
              <a:spcAft>
                <a:spcPts val="0"/>
              </a:spcAft>
              <a:buClr>
                <a:schemeClr val="dk1"/>
              </a:buClr>
              <a:buSzPts val="1360"/>
              <a:buFont typeface="Wingdings" panose="05000000000000000000" pitchFamily="2" charset="2"/>
              <a:buChar char="§"/>
            </a:pPr>
            <a:r>
              <a:rPr lang="en" sz="1400" dirty="0">
                <a:solidFill>
                  <a:schemeClr val="dk1"/>
                </a:solidFill>
              </a:rPr>
              <a:t>The bank has observed that it sometimes takes a long time to respond to customer queries. This happens partly because the stakeholder who can resolve the customer complaint is usually not the first person who gets to look into the matter. This on an average delays the first effective response by 18 hours.</a:t>
            </a:r>
            <a:endParaRPr sz="1400" dirty="0">
              <a:solidFill>
                <a:schemeClr val="dk1"/>
              </a:solidFill>
            </a:endParaRPr>
          </a:p>
          <a:p>
            <a:pPr marL="457200" lvl="0" indent="-314960" algn="just" rtl="0">
              <a:lnSpc>
                <a:spcPct val="115000"/>
              </a:lnSpc>
              <a:spcBef>
                <a:spcPts val="1000"/>
              </a:spcBef>
              <a:spcAft>
                <a:spcPts val="0"/>
              </a:spcAft>
              <a:buClr>
                <a:schemeClr val="dk1"/>
              </a:buClr>
              <a:buSzPts val="1360"/>
              <a:buFont typeface="Wingdings" panose="05000000000000000000" pitchFamily="2" charset="2"/>
              <a:buChar char="§"/>
            </a:pPr>
            <a:r>
              <a:rPr lang="en" sz="1400" dirty="0">
                <a:solidFill>
                  <a:schemeClr val="dk1"/>
                </a:solidFill>
              </a:rPr>
              <a:t>The bank wants to solve this problem by automating the process of assigning customer tickets to relevant stakeholders.</a:t>
            </a:r>
            <a:endParaRPr sz="1400" dirty="0">
              <a:solidFill>
                <a:schemeClr val="dk1"/>
              </a:solidFill>
            </a:endParaRPr>
          </a:p>
          <a:p>
            <a:pPr marL="457200" lvl="0" indent="-314960" algn="just" rtl="0">
              <a:lnSpc>
                <a:spcPct val="115000"/>
              </a:lnSpc>
              <a:spcBef>
                <a:spcPts val="1000"/>
              </a:spcBef>
              <a:spcAft>
                <a:spcPts val="1000"/>
              </a:spcAft>
              <a:buClr>
                <a:schemeClr val="dk1"/>
              </a:buClr>
              <a:buSzPts val="1360"/>
              <a:buFont typeface="Wingdings" panose="05000000000000000000" pitchFamily="2" charset="2"/>
              <a:buChar char="§"/>
            </a:pPr>
            <a:r>
              <a:rPr lang="en" sz="1400" dirty="0">
                <a:solidFill>
                  <a:schemeClr val="dk1"/>
                </a:solidFill>
              </a:rPr>
              <a:t>We need to help the bank to come up with a solution to be able to classify the customers’ tickets automatically with a reasonable degree of accuracy.</a:t>
            </a:r>
            <a:endParaRPr sz="1400" dirty="0">
              <a:solidFill>
                <a:schemeClr val="dk1"/>
              </a:solidFill>
            </a:endParaRPr>
          </a:p>
        </p:txBody>
      </p:sp>
      <p:pic>
        <p:nvPicPr>
          <p:cNvPr id="62" name="Google Shape;62;p14"/>
          <p:cNvPicPr preferRelativeResize="0"/>
          <p:nvPr/>
        </p:nvPicPr>
        <p:blipFill>
          <a:blip r:embed="rId3">
            <a:alphaModFix/>
          </a:blip>
          <a:stretch>
            <a:fillRect/>
          </a:stretch>
        </p:blipFill>
        <p:spPr>
          <a:xfrm>
            <a:off x="126793" y="1627775"/>
            <a:ext cx="2101976" cy="2941100"/>
          </a:xfrm>
          <a:prstGeom prst="rect">
            <a:avLst/>
          </a:prstGeom>
          <a:noFill/>
          <a:ln>
            <a:noFill/>
          </a:ln>
        </p:spPr>
      </p:pic>
      <p:pic>
        <p:nvPicPr>
          <p:cNvPr id="63" name="Google Shape;63;p14"/>
          <p:cNvPicPr preferRelativeResize="0"/>
          <p:nvPr/>
        </p:nvPicPr>
        <p:blipFill rotWithShape="1">
          <a:blip r:embed="rId4">
            <a:alphaModFix/>
          </a:blip>
          <a:srcRect l="34674" t="19083" r="34665" b="20773"/>
          <a:stretch/>
        </p:blipFill>
        <p:spPr>
          <a:xfrm>
            <a:off x="0" y="-12"/>
            <a:ext cx="1368726" cy="1420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1378500" y="978425"/>
            <a:ext cx="6691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dirty="0">
                <a:solidFill>
                  <a:srgbClr val="FF0000"/>
                </a:solidFill>
                <a:latin typeface="Calibri"/>
                <a:ea typeface="Calibri"/>
                <a:cs typeface="Calibri"/>
                <a:sym typeface="Calibri"/>
              </a:rPr>
              <a:t>Data Overview</a:t>
            </a:r>
            <a:endParaRPr sz="3020" b="1" dirty="0">
              <a:solidFill>
                <a:srgbClr val="FF0000"/>
              </a:solidFill>
              <a:latin typeface="Calibri"/>
              <a:ea typeface="Calibri"/>
              <a:cs typeface="Calibri"/>
              <a:sym typeface="Calibri"/>
            </a:endParaRPr>
          </a:p>
        </p:txBody>
      </p:sp>
      <p:sp>
        <p:nvSpPr>
          <p:cNvPr id="69" name="Google Shape;69;p15"/>
          <p:cNvSpPr txBox="1">
            <a:spLocks noGrp="1"/>
          </p:cNvSpPr>
          <p:nvPr>
            <p:ph type="body" idx="1"/>
          </p:nvPr>
        </p:nvSpPr>
        <p:spPr>
          <a:xfrm>
            <a:off x="83100" y="1574700"/>
            <a:ext cx="5559900" cy="3416400"/>
          </a:xfrm>
          <a:prstGeom prst="rect">
            <a:avLst/>
          </a:prstGeom>
        </p:spPr>
        <p:txBody>
          <a:bodyPr spcFirstLastPara="1" wrap="square" lIns="91425" tIns="91425" rIns="91425" bIns="91425" anchor="t" anchorCtr="0">
            <a:normAutofit fontScale="85000" lnSpcReduction="10000"/>
          </a:bodyPr>
          <a:lstStyle/>
          <a:p>
            <a:pPr marL="457200" lvl="0" indent="-334327" algn="just" rtl="0">
              <a:spcBef>
                <a:spcPts val="0"/>
              </a:spcBef>
              <a:spcAft>
                <a:spcPts val="0"/>
              </a:spcAft>
              <a:buClr>
                <a:schemeClr val="dk1"/>
              </a:buClr>
              <a:buSzPct val="100000"/>
              <a:buFont typeface="Calibri"/>
              <a:buAutoNum type="arabicPeriod"/>
            </a:pPr>
            <a:r>
              <a:rPr lang="en" dirty="0">
                <a:solidFill>
                  <a:schemeClr val="dk1"/>
                </a:solidFill>
                <a:latin typeface="Calibri"/>
                <a:ea typeface="Calibri"/>
                <a:cs typeface="Calibri"/>
                <a:sym typeface="Calibri"/>
              </a:rPr>
              <a:t>We have been given a dataset about customer complaints, pulled from the customer support desk of a leading multinational bank.</a:t>
            </a:r>
            <a:endParaRPr dirty="0">
              <a:solidFill>
                <a:schemeClr val="dk1"/>
              </a:solidFill>
              <a:latin typeface="Calibri"/>
              <a:ea typeface="Calibri"/>
              <a:cs typeface="Calibri"/>
              <a:sym typeface="Calibri"/>
            </a:endParaRPr>
          </a:p>
          <a:p>
            <a:pPr marL="457200" lvl="0" indent="-334327" algn="just" rtl="0">
              <a:lnSpc>
                <a:spcPct val="100000"/>
              </a:lnSpc>
              <a:spcBef>
                <a:spcPts val="0"/>
              </a:spcBef>
              <a:spcAft>
                <a:spcPts val="0"/>
              </a:spcAft>
              <a:buClr>
                <a:schemeClr val="dk1"/>
              </a:buClr>
              <a:buSzPct val="100000"/>
              <a:buFont typeface="Calibri"/>
              <a:buAutoNum type="arabicPeriod"/>
            </a:pPr>
            <a:r>
              <a:rPr lang="en" dirty="0">
                <a:solidFill>
                  <a:schemeClr val="dk1"/>
                </a:solidFill>
                <a:latin typeface="Calibri"/>
                <a:ea typeface="Calibri"/>
                <a:cs typeface="Calibri"/>
                <a:sym typeface="Calibri"/>
              </a:rPr>
              <a:t>The data set contains two json files : </a:t>
            </a:r>
            <a:endParaRPr dirty="0">
              <a:solidFill>
                <a:schemeClr val="dk1"/>
              </a:solidFill>
              <a:latin typeface="Calibri"/>
              <a:ea typeface="Calibri"/>
              <a:cs typeface="Calibri"/>
              <a:sym typeface="Calibri"/>
            </a:endParaRPr>
          </a:p>
          <a:p>
            <a:pPr marL="914400" lvl="0" indent="0" algn="just" rtl="0">
              <a:lnSpc>
                <a:spcPct val="100000"/>
              </a:lnSpc>
              <a:spcBef>
                <a:spcPts val="0"/>
              </a:spcBef>
              <a:spcAft>
                <a:spcPts val="0"/>
              </a:spcAft>
              <a:buNone/>
            </a:pPr>
            <a:r>
              <a:rPr lang="en" b="1" dirty="0">
                <a:solidFill>
                  <a:schemeClr val="dk1"/>
                </a:solidFill>
                <a:latin typeface="Calibri"/>
                <a:ea typeface="Calibri"/>
                <a:cs typeface="Calibri"/>
                <a:sym typeface="Calibri"/>
              </a:rPr>
              <a:t>complaints.json</a:t>
            </a:r>
            <a:r>
              <a:rPr lang="en" dirty="0">
                <a:solidFill>
                  <a:schemeClr val="dk1"/>
                </a:solidFill>
                <a:latin typeface="Calibri"/>
                <a:ea typeface="Calibri"/>
                <a:cs typeface="Calibri"/>
                <a:sym typeface="Calibri"/>
              </a:rPr>
              <a:t> which contains the complaint texts and complaint_id</a:t>
            </a:r>
            <a:endParaRPr dirty="0">
              <a:solidFill>
                <a:schemeClr val="dk1"/>
              </a:solidFill>
              <a:latin typeface="Calibri"/>
              <a:ea typeface="Calibri"/>
              <a:cs typeface="Calibri"/>
              <a:sym typeface="Calibri"/>
            </a:endParaRPr>
          </a:p>
          <a:p>
            <a:pPr marL="914400" lvl="0" indent="0" algn="just" rtl="0">
              <a:lnSpc>
                <a:spcPct val="100000"/>
              </a:lnSpc>
              <a:spcBef>
                <a:spcPts val="0"/>
              </a:spcBef>
              <a:spcAft>
                <a:spcPts val="0"/>
              </a:spcAft>
              <a:buNone/>
            </a:pPr>
            <a:r>
              <a:rPr lang="en" b="1" dirty="0">
                <a:solidFill>
                  <a:schemeClr val="dk1"/>
                </a:solidFill>
                <a:latin typeface="Calibri"/>
                <a:ea typeface="Calibri"/>
                <a:cs typeface="Calibri"/>
                <a:sym typeface="Calibri"/>
              </a:rPr>
              <a:t>mappings.json </a:t>
            </a:r>
            <a:r>
              <a:rPr lang="en" dirty="0">
                <a:solidFill>
                  <a:schemeClr val="dk1"/>
                </a:solidFill>
                <a:latin typeface="Calibri"/>
                <a:ea typeface="Calibri"/>
                <a:cs typeface="Calibri"/>
                <a:sym typeface="Calibri"/>
              </a:rPr>
              <a:t>which contains the complaint_id or issue_id and dept_code</a:t>
            </a:r>
            <a:endParaRPr dirty="0">
              <a:solidFill>
                <a:schemeClr val="dk1"/>
              </a:solidFill>
              <a:latin typeface="Calibri"/>
              <a:ea typeface="Calibri"/>
              <a:cs typeface="Calibri"/>
              <a:sym typeface="Calibri"/>
            </a:endParaRPr>
          </a:p>
          <a:p>
            <a:pPr marL="465773" lvl="0" algn="just" rtl="0">
              <a:spcBef>
                <a:spcPts val="0"/>
              </a:spcBef>
              <a:spcAft>
                <a:spcPts val="0"/>
              </a:spcAft>
              <a:buClr>
                <a:schemeClr val="dk1"/>
              </a:buClr>
              <a:buSzPct val="100000"/>
              <a:buFont typeface="+mj-lt"/>
              <a:buAutoNum type="arabicPeriod" startAt="3"/>
            </a:pPr>
            <a:r>
              <a:rPr lang="en" dirty="0">
                <a:solidFill>
                  <a:schemeClr val="dk1"/>
                </a:solidFill>
                <a:latin typeface="Calibri"/>
                <a:ea typeface="Calibri"/>
                <a:cs typeface="Calibri"/>
                <a:sym typeface="Calibri"/>
              </a:rPr>
              <a:t>There is also a file called </a:t>
            </a:r>
            <a:r>
              <a:rPr lang="en" b="1" dirty="0">
                <a:solidFill>
                  <a:schemeClr val="dk1"/>
                </a:solidFill>
                <a:latin typeface="Calibri"/>
                <a:ea typeface="Calibri"/>
                <a:cs typeface="Calibri"/>
                <a:sym typeface="Calibri"/>
              </a:rPr>
              <a:t>respondent.csv</a:t>
            </a:r>
            <a:r>
              <a:rPr lang="en" dirty="0">
                <a:solidFill>
                  <a:schemeClr val="dk1"/>
                </a:solidFill>
                <a:latin typeface="Calibri"/>
                <a:ea typeface="Calibri"/>
                <a:cs typeface="Calibri"/>
                <a:sym typeface="Calibri"/>
              </a:rPr>
              <a:t>, which has the mapping of issue_id with respondent_id. This can be used to ascertain who should respond given the issue_id.</a:t>
            </a:r>
            <a:endParaRPr dirty="0">
              <a:solidFill>
                <a:schemeClr val="dk1"/>
              </a:solidFill>
              <a:latin typeface="Calibri"/>
              <a:ea typeface="Calibri"/>
              <a:cs typeface="Calibri"/>
              <a:sym typeface="Calibri"/>
            </a:endParaRPr>
          </a:p>
          <a:p>
            <a:pPr marL="457200" lvl="0" indent="-334327" algn="just" rtl="0">
              <a:spcBef>
                <a:spcPts val="0"/>
              </a:spcBef>
              <a:spcAft>
                <a:spcPts val="0"/>
              </a:spcAft>
              <a:buClr>
                <a:schemeClr val="dk1"/>
              </a:buClr>
              <a:buSzPct val="100000"/>
              <a:buFont typeface="Calibri"/>
              <a:buAutoNum type="arabicPeriod" startAt="3"/>
            </a:pPr>
            <a:r>
              <a:rPr lang="en" dirty="0">
                <a:solidFill>
                  <a:schemeClr val="dk1"/>
                </a:solidFill>
                <a:latin typeface="Calibri"/>
                <a:ea typeface="Calibri"/>
                <a:cs typeface="Calibri"/>
                <a:sym typeface="Calibri"/>
              </a:rPr>
              <a:t>Dataset is devoid of any missing values and duplicated rows.</a:t>
            </a:r>
            <a:endParaRPr dirty="0">
              <a:solidFill>
                <a:schemeClr val="dk1"/>
              </a:solidFill>
              <a:latin typeface="Calibri"/>
              <a:ea typeface="Calibri"/>
              <a:cs typeface="Calibri"/>
              <a:sym typeface="Calibri"/>
            </a:endParaRPr>
          </a:p>
        </p:txBody>
      </p:sp>
      <p:pic>
        <p:nvPicPr>
          <p:cNvPr id="70" name="Google Shape;70;p15"/>
          <p:cNvPicPr preferRelativeResize="0"/>
          <p:nvPr/>
        </p:nvPicPr>
        <p:blipFill rotWithShape="1">
          <a:blip r:embed="rId3">
            <a:alphaModFix/>
          </a:blip>
          <a:srcRect l="34674" t="19083" r="34665" b="20773"/>
          <a:stretch/>
        </p:blipFill>
        <p:spPr>
          <a:xfrm>
            <a:off x="4550" y="4525"/>
            <a:ext cx="1368726" cy="1420000"/>
          </a:xfrm>
          <a:prstGeom prst="rect">
            <a:avLst/>
          </a:prstGeom>
          <a:noFill/>
          <a:ln>
            <a:noFill/>
          </a:ln>
        </p:spPr>
      </p:pic>
      <p:pic>
        <p:nvPicPr>
          <p:cNvPr id="71" name="Google Shape;71;p15"/>
          <p:cNvPicPr preferRelativeResize="0"/>
          <p:nvPr/>
        </p:nvPicPr>
        <p:blipFill>
          <a:blip r:embed="rId4">
            <a:alphaModFix/>
          </a:blip>
          <a:stretch>
            <a:fillRect/>
          </a:stretch>
        </p:blipFill>
        <p:spPr>
          <a:xfrm>
            <a:off x="5733295" y="1329606"/>
            <a:ext cx="3234050" cy="1098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2130450" y="597425"/>
            <a:ext cx="715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990"/>
              <a:buFont typeface="Arial"/>
              <a:buNone/>
            </a:pPr>
            <a:r>
              <a:rPr lang="en" sz="3020" b="1">
                <a:solidFill>
                  <a:srgbClr val="FF0000"/>
                </a:solidFill>
                <a:latin typeface="Calibri"/>
                <a:ea typeface="Calibri"/>
                <a:cs typeface="Calibri"/>
                <a:sym typeface="Calibri"/>
              </a:rPr>
              <a:t>Exploratory Data Analysis</a:t>
            </a:r>
            <a:endParaRPr sz="3020" b="1">
              <a:solidFill>
                <a:srgbClr val="FF0000"/>
              </a:solidFill>
              <a:latin typeface="Calibri"/>
              <a:ea typeface="Calibri"/>
              <a:cs typeface="Calibri"/>
              <a:sym typeface="Calibri"/>
            </a:endParaRPr>
          </a:p>
          <a:p>
            <a:pPr marL="0" lvl="0" indent="0" algn="l" rtl="0">
              <a:spcBef>
                <a:spcPts val="0"/>
              </a:spcBef>
              <a:spcAft>
                <a:spcPts val="0"/>
              </a:spcAft>
              <a:buSzPts val="990"/>
              <a:buNone/>
            </a:pPr>
            <a:endParaRPr sz="3020" b="1">
              <a:solidFill>
                <a:srgbClr val="FF0000"/>
              </a:solidFill>
              <a:latin typeface="Calibri"/>
              <a:ea typeface="Calibri"/>
              <a:cs typeface="Calibri"/>
              <a:sym typeface="Calibri"/>
            </a:endParaRPr>
          </a:p>
        </p:txBody>
      </p:sp>
      <p:sp>
        <p:nvSpPr>
          <p:cNvPr id="77" name="Google Shape;77;p16"/>
          <p:cNvSpPr txBox="1">
            <a:spLocks noGrp="1"/>
          </p:cNvSpPr>
          <p:nvPr>
            <p:ph type="body" idx="1"/>
          </p:nvPr>
        </p:nvSpPr>
        <p:spPr>
          <a:xfrm>
            <a:off x="4210650" y="1469750"/>
            <a:ext cx="4906800" cy="1419900"/>
          </a:xfrm>
          <a:prstGeom prst="rect">
            <a:avLst/>
          </a:prstGeom>
        </p:spPr>
        <p:txBody>
          <a:bodyPr spcFirstLastPara="1" wrap="square" lIns="91425" tIns="91425" rIns="91425" bIns="91425" anchor="t" anchorCtr="0">
            <a:noAutofit/>
          </a:bodyPr>
          <a:lstStyle/>
          <a:p>
            <a:pPr marL="457200" lvl="0" indent="-335597" algn="just" rtl="0">
              <a:lnSpc>
                <a:spcPct val="95000"/>
              </a:lnSpc>
              <a:spcBef>
                <a:spcPts val="0"/>
              </a:spcBef>
              <a:spcAft>
                <a:spcPts val="400"/>
              </a:spcAft>
              <a:buClr>
                <a:schemeClr val="dk1"/>
              </a:buClr>
              <a:buSzPts val="1685"/>
              <a:buFont typeface="Calibri"/>
              <a:buAutoNum type="arabicPeriod"/>
            </a:pPr>
            <a:r>
              <a:rPr lang="en" sz="1685" dirty="0">
                <a:solidFill>
                  <a:schemeClr val="dk1"/>
                </a:solidFill>
                <a:latin typeface="Calibri"/>
                <a:ea typeface="Calibri"/>
                <a:cs typeface="Calibri"/>
                <a:sym typeface="Calibri"/>
              </a:rPr>
              <a:t>Dataset has a total of 400 labeled customer complaints.</a:t>
            </a:r>
            <a:endParaRPr sz="1685" dirty="0">
              <a:solidFill>
                <a:schemeClr val="dk1"/>
              </a:solidFill>
              <a:latin typeface="Calibri"/>
              <a:ea typeface="Calibri"/>
              <a:cs typeface="Calibri"/>
              <a:sym typeface="Calibri"/>
            </a:endParaRPr>
          </a:p>
          <a:p>
            <a:pPr marL="457200" lvl="0" indent="-335597" algn="just" rtl="0">
              <a:lnSpc>
                <a:spcPct val="95000"/>
              </a:lnSpc>
              <a:spcBef>
                <a:spcPts val="0"/>
              </a:spcBef>
              <a:spcAft>
                <a:spcPts val="400"/>
              </a:spcAft>
              <a:buClr>
                <a:schemeClr val="dk1"/>
              </a:buClr>
              <a:buSzPts val="1685"/>
              <a:buFont typeface="Calibri"/>
              <a:buAutoNum type="arabicPeriod"/>
            </a:pPr>
            <a:r>
              <a:rPr lang="en" sz="1685" dirty="0">
                <a:solidFill>
                  <a:schemeClr val="dk1"/>
                </a:solidFill>
                <a:latin typeface="Calibri"/>
                <a:ea typeface="Calibri"/>
                <a:cs typeface="Calibri"/>
                <a:sym typeface="Calibri"/>
              </a:rPr>
              <a:t>Text data does not have any HTML Tagging</a:t>
            </a:r>
            <a:endParaRPr sz="1685" dirty="0">
              <a:solidFill>
                <a:schemeClr val="dk1"/>
              </a:solidFill>
              <a:latin typeface="Calibri"/>
              <a:ea typeface="Calibri"/>
              <a:cs typeface="Calibri"/>
              <a:sym typeface="Calibri"/>
            </a:endParaRPr>
          </a:p>
          <a:p>
            <a:pPr marL="457200" lvl="0" indent="-335597" algn="just" rtl="0">
              <a:lnSpc>
                <a:spcPct val="95000"/>
              </a:lnSpc>
              <a:spcBef>
                <a:spcPts val="0"/>
              </a:spcBef>
              <a:spcAft>
                <a:spcPts val="400"/>
              </a:spcAft>
              <a:buClr>
                <a:schemeClr val="dk1"/>
              </a:buClr>
              <a:buSzPts val="1685"/>
              <a:buFont typeface="Calibri"/>
              <a:buAutoNum type="arabicPeriod"/>
            </a:pPr>
            <a:r>
              <a:rPr lang="en" sz="1685" dirty="0">
                <a:solidFill>
                  <a:schemeClr val="dk1"/>
                </a:solidFill>
                <a:latin typeface="Calibri"/>
                <a:ea typeface="Calibri"/>
                <a:cs typeface="Calibri"/>
                <a:sym typeface="Calibri"/>
              </a:rPr>
              <a:t>No encoding issues with this dataset</a:t>
            </a:r>
            <a:endParaRPr sz="1685" dirty="0">
              <a:solidFill>
                <a:schemeClr val="dk1"/>
              </a:solidFill>
              <a:latin typeface="Calibri"/>
              <a:ea typeface="Calibri"/>
              <a:cs typeface="Calibri"/>
              <a:sym typeface="Calibri"/>
            </a:endParaRPr>
          </a:p>
        </p:txBody>
      </p:sp>
      <p:pic>
        <p:nvPicPr>
          <p:cNvPr id="78" name="Google Shape;78;p16"/>
          <p:cNvPicPr preferRelativeResize="0"/>
          <p:nvPr/>
        </p:nvPicPr>
        <p:blipFill rotWithShape="1">
          <a:blip r:embed="rId3">
            <a:alphaModFix/>
          </a:blip>
          <a:srcRect l="34674" t="19083" r="34665" b="20773"/>
          <a:stretch/>
        </p:blipFill>
        <p:spPr>
          <a:xfrm>
            <a:off x="4550" y="4525"/>
            <a:ext cx="1368726" cy="1420000"/>
          </a:xfrm>
          <a:prstGeom prst="rect">
            <a:avLst/>
          </a:prstGeom>
          <a:noFill/>
          <a:ln>
            <a:noFill/>
          </a:ln>
        </p:spPr>
      </p:pic>
      <p:pic>
        <p:nvPicPr>
          <p:cNvPr id="79" name="Google Shape;79;p16"/>
          <p:cNvPicPr preferRelativeResize="0"/>
          <p:nvPr/>
        </p:nvPicPr>
        <p:blipFill>
          <a:blip r:embed="rId4">
            <a:alphaModFix/>
          </a:blip>
          <a:stretch>
            <a:fillRect/>
          </a:stretch>
        </p:blipFill>
        <p:spPr>
          <a:xfrm>
            <a:off x="0" y="1474925"/>
            <a:ext cx="3056050" cy="1069625"/>
          </a:xfrm>
          <a:prstGeom prst="rect">
            <a:avLst/>
          </a:prstGeom>
          <a:noFill/>
          <a:ln>
            <a:noFill/>
          </a:ln>
        </p:spPr>
      </p:pic>
      <p:pic>
        <p:nvPicPr>
          <p:cNvPr id="80" name="Google Shape;80;p16"/>
          <p:cNvPicPr preferRelativeResize="0"/>
          <p:nvPr/>
        </p:nvPicPr>
        <p:blipFill>
          <a:blip r:embed="rId5">
            <a:alphaModFix/>
          </a:blip>
          <a:stretch>
            <a:fillRect/>
          </a:stretch>
        </p:blipFill>
        <p:spPr>
          <a:xfrm>
            <a:off x="0" y="2696950"/>
            <a:ext cx="4210650" cy="210828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oogle Shape;96;p18">
            <a:extLst>
              <a:ext uri="{FF2B5EF4-FFF2-40B4-BE49-F238E27FC236}">
                <a16:creationId xmlns:a16="http://schemas.microsoft.com/office/drawing/2014/main" id="{BAB22380-5D7B-2DB0-184C-4472211A051A}"/>
              </a:ext>
            </a:extLst>
          </p:cNvPr>
          <p:cNvPicPr preferRelativeResize="0"/>
          <p:nvPr/>
        </p:nvPicPr>
        <p:blipFill rotWithShape="1">
          <a:blip r:embed="rId2">
            <a:alphaModFix/>
          </a:blip>
          <a:srcRect l="34674" t="19083" r="34665" b="20773"/>
          <a:stretch/>
        </p:blipFill>
        <p:spPr>
          <a:xfrm>
            <a:off x="4550" y="4525"/>
            <a:ext cx="1368726" cy="1420000"/>
          </a:xfrm>
          <a:prstGeom prst="rect">
            <a:avLst/>
          </a:prstGeom>
          <a:noFill/>
          <a:ln>
            <a:noFill/>
          </a:ln>
        </p:spPr>
      </p:pic>
      <p:sp>
        <p:nvSpPr>
          <p:cNvPr id="2" name="Title 1">
            <a:extLst>
              <a:ext uri="{FF2B5EF4-FFF2-40B4-BE49-F238E27FC236}">
                <a16:creationId xmlns:a16="http://schemas.microsoft.com/office/drawing/2014/main" id="{448CF1F3-3011-1169-41D4-777287887C6D}"/>
              </a:ext>
            </a:extLst>
          </p:cNvPr>
          <p:cNvSpPr>
            <a:spLocks noGrp="1"/>
          </p:cNvSpPr>
          <p:nvPr>
            <p:ph type="title"/>
          </p:nvPr>
        </p:nvSpPr>
        <p:spPr>
          <a:xfrm>
            <a:off x="383602" y="445025"/>
            <a:ext cx="8448697" cy="572700"/>
          </a:xfrm>
        </p:spPr>
        <p:txBody>
          <a:bodyPr>
            <a:normAutofit fontScale="90000"/>
          </a:bodyPr>
          <a:lstStyle/>
          <a:p>
            <a:pPr algn="ctr">
              <a:buSzPts val="990"/>
            </a:pPr>
            <a:r>
              <a:rPr lang="en-US" sz="3020" b="1" dirty="0">
                <a:solidFill>
                  <a:srgbClr val="FF0000"/>
                </a:solidFill>
                <a:latin typeface="Calibri"/>
                <a:ea typeface="Calibri"/>
                <a:cs typeface="Calibri"/>
              </a:rPr>
              <a:t>Performing Data Cleaning</a:t>
            </a:r>
            <a:endParaRPr lang="en-IN" sz="3020" b="1" dirty="0">
              <a:solidFill>
                <a:srgbClr val="FF0000"/>
              </a:solidFill>
              <a:latin typeface="Calibri"/>
              <a:ea typeface="Calibri"/>
              <a:cs typeface="Calibri"/>
            </a:endParaRPr>
          </a:p>
        </p:txBody>
      </p:sp>
      <p:sp>
        <p:nvSpPr>
          <p:cNvPr id="3" name="Text Placeholder 2">
            <a:extLst>
              <a:ext uri="{FF2B5EF4-FFF2-40B4-BE49-F238E27FC236}">
                <a16:creationId xmlns:a16="http://schemas.microsoft.com/office/drawing/2014/main" id="{E963BBEF-ABE0-09E9-AD91-00852467BCAF}"/>
              </a:ext>
            </a:extLst>
          </p:cNvPr>
          <p:cNvSpPr>
            <a:spLocks noGrp="1"/>
          </p:cNvSpPr>
          <p:nvPr>
            <p:ph type="body" idx="1"/>
          </p:nvPr>
        </p:nvSpPr>
        <p:spPr>
          <a:xfrm>
            <a:off x="240778" y="1424525"/>
            <a:ext cx="8520600" cy="3416400"/>
          </a:xfrm>
        </p:spPr>
        <p:txBody>
          <a:bodyPr>
            <a:normAutofit/>
          </a:bodyPr>
          <a:lstStyle/>
          <a:p>
            <a:pPr algn="l"/>
            <a:r>
              <a:rPr lang="en-US" sz="1200" b="1" i="0" dirty="0">
                <a:solidFill>
                  <a:srgbClr val="000000"/>
                </a:solidFill>
                <a:effectLst/>
                <a:latin typeface="Helvetica Neue"/>
              </a:rPr>
              <a:t>Performing Data Cleaning</a:t>
            </a:r>
          </a:p>
          <a:p>
            <a:pPr lvl="1">
              <a:spcAft>
                <a:spcPts val="300"/>
              </a:spcAft>
              <a:buFont typeface="Arial" panose="020B0604020202020204" pitchFamily="34" charset="0"/>
              <a:buChar char="–"/>
            </a:pPr>
            <a:r>
              <a:rPr lang="en-US" sz="900" b="0" i="0" dirty="0">
                <a:solidFill>
                  <a:srgbClr val="000000"/>
                </a:solidFill>
                <a:effectLst/>
                <a:latin typeface="Helvetica Neue"/>
              </a:rPr>
              <a:t>Remove tags, numbers, special </a:t>
            </a:r>
            <a:r>
              <a:rPr lang="en-US" sz="900" b="0" i="0" dirty="0" err="1">
                <a:solidFill>
                  <a:srgbClr val="000000"/>
                </a:solidFill>
                <a:effectLst/>
                <a:latin typeface="Helvetica Neue"/>
              </a:rPr>
              <a:t>charecters</a:t>
            </a:r>
            <a:r>
              <a:rPr lang="en-US" sz="900" b="0" i="0" dirty="0">
                <a:solidFill>
                  <a:srgbClr val="000000"/>
                </a:solidFill>
                <a:effectLst/>
                <a:latin typeface="Helvetica Neue"/>
              </a:rPr>
              <a:t> from the texts</a:t>
            </a:r>
          </a:p>
          <a:p>
            <a:pPr lvl="1">
              <a:spcAft>
                <a:spcPts val="300"/>
              </a:spcAft>
              <a:buFont typeface="Arial" panose="020B0604020202020204" pitchFamily="34" charset="0"/>
              <a:buChar char="–"/>
            </a:pPr>
            <a:r>
              <a:rPr lang="en-US" sz="900" b="0" i="0" dirty="0">
                <a:solidFill>
                  <a:srgbClr val="000000"/>
                </a:solidFill>
                <a:effectLst/>
                <a:latin typeface="Helvetica Neue"/>
              </a:rPr>
              <a:t>Remove </a:t>
            </a:r>
            <a:r>
              <a:rPr lang="en-US" sz="900" b="0" i="0" dirty="0" err="1">
                <a:solidFill>
                  <a:srgbClr val="000000"/>
                </a:solidFill>
                <a:effectLst/>
                <a:latin typeface="Helvetica Neue"/>
              </a:rPr>
              <a:t>stopwords</a:t>
            </a:r>
            <a:r>
              <a:rPr lang="en-US" sz="900" b="0" i="0" dirty="0">
                <a:solidFill>
                  <a:srgbClr val="000000"/>
                </a:solidFill>
                <a:effectLst/>
                <a:latin typeface="Helvetica Neue"/>
              </a:rPr>
              <a:t> from the text</a:t>
            </a:r>
          </a:p>
          <a:p>
            <a:pPr lvl="1">
              <a:spcAft>
                <a:spcPts val="300"/>
              </a:spcAft>
              <a:buFont typeface="Arial" panose="020B0604020202020204" pitchFamily="34" charset="0"/>
              <a:buChar char="–"/>
            </a:pPr>
            <a:r>
              <a:rPr lang="en-US" sz="900" b="0" i="0" dirty="0" err="1">
                <a:solidFill>
                  <a:srgbClr val="000000"/>
                </a:solidFill>
                <a:effectLst/>
                <a:latin typeface="Helvetica Neue"/>
              </a:rPr>
              <a:t>Conveert</a:t>
            </a:r>
            <a:r>
              <a:rPr lang="en-US" sz="900" b="0" i="0" dirty="0">
                <a:solidFill>
                  <a:srgbClr val="000000"/>
                </a:solidFill>
                <a:effectLst/>
                <a:latin typeface="Helvetica Neue"/>
              </a:rPr>
              <a:t> text into lower case</a:t>
            </a:r>
          </a:p>
          <a:p>
            <a:pPr lvl="1">
              <a:spcAft>
                <a:spcPts val="300"/>
              </a:spcAft>
              <a:buFont typeface="Arial" panose="020B0604020202020204" pitchFamily="34" charset="0"/>
              <a:buChar char="–"/>
            </a:pPr>
            <a:r>
              <a:rPr lang="en-US" sz="900" b="0" i="0" dirty="0">
                <a:solidFill>
                  <a:srgbClr val="000000"/>
                </a:solidFill>
                <a:effectLst/>
                <a:latin typeface="Helvetica Neue"/>
              </a:rPr>
              <a:t>Apply </a:t>
            </a:r>
            <a:r>
              <a:rPr lang="en-US" sz="900" b="0" i="0" dirty="0" err="1">
                <a:solidFill>
                  <a:srgbClr val="000000"/>
                </a:solidFill>
                <a:effectLst/>
                <a:latin typeface="Helvetica Neue"/>
              </a:rPr>
              <a:t>Lammetization</a:t>
            </a:r>
            <a:r>
              <a:rPr lang="en-US" sz="900" b="0" i="0" dirty="0">
                <a:solidFill>
                  <a:srgbClr val="000000"/>
                </a:solidFill>
                <a:effectLst/>
                <a:latin typeface="Helvetica Neue"/>
              </a:rPr>
              <a:t> to reduce words to its lemma.</a:t>
            </a:r>
          </a:p>
          <a:p>
            <a:pPr marL="114300" indent="0">
              <a:buNone/>
            </a:pPr>
            <a:endParaRPr lang="en-IN" sz="1200" dirty="0"/>
          </a:p>
        </p:txBody>
      </p:sp>
      <p:pic>
        <p:nvPicPr>
          <p:cNvPr id="5" name="Picture 4">
            <a:extLst>
              <a:ext uri="{FF2B5EF4-FFF2-40B4-BE49-F238E27FC236}">
                <a16:creationId xmlns:a16="http://schemas.microsoft.com/office/drawing/2014/main" id="{D24707A3-D459-BFD2-D02A-9577697A1A3D}"/>
              </a:ext>
            </a:extLst>
          </p:cNvPr>
          <p:cNvPicPr>
            <a:picLocks noChangeAspect="1"/>
          </p:cNvPicPr>
          <p:nvPr/>
        </p:nvPicPr>
        <p:blipFill rotWithShape="1">
          <a:blip r:embed="rId3"/>
          <a:srcRect r="1293"/>
          <a:stretch/>
        </p:blipFill>
        <p:spPr>
          <a:xfrm>
            <a:off x="4572001" y="1017724"/>
            <a:ext cx="3989818" cy="1997565"/>
          </a:xfrm>
          <a:prstGeom prst="rect">
            <a:avLst/>
          </a:prstGeom>
        </p:spPr>
      </p:pic>
      <p:pic>
        <p:nvPicPr>
          <p:cNvPr id="7" name="Picture 6">
            <a:extLst>
              <a:ext uri="{FF2B5EF4-FFF2-40B4-BE49-F238E27FC236}">
                <a16:creationId xmlns:a16="http://schemas.microsoft.com/office/drawing/2014/main" id="{A6AD0BFB-4F76-B62D-DBBF-CBEB4D7B6FDD}"/>
              </a:ext>
            </a:extLst>
          </p:cNvPr>
          <p:cNvPicPr>
            <a:picLocks noChangeAspect="1"/>
          </p:cNvPicPr>
          <p:nvPr/>
        </p:nvPicPr>
        <p:blipFill rotWithShape="1">
          <a:blip r:embed="rId4"/>
          <a:srcRect t="1774" r="772"/>
          <a:stretch/>
        </p:blipFill>
        <p:spPr>
          <a:xfrm>
            <a:off x="240777" y="3015289"/>
            <a:ext cx="8321041" cy="1772523"/>
          </a:xfrm>
          <a:prstGeom prst="rect">
            <a:avLst/>
          </a:prstGeom>
        </p:spPr>
      </p:pic>
    </p:spTree>
    <p:extLst>
      <p:ext uri="{BB962C8B-B14F-4D97-AF65-F5344CB8AC3E}">
        <p14:creationId xmlns:p14="http://schemas.microsoft.com/office/powerpoint/2010/main" val="288487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2282850" y="597425"/>
            <a:ext cx="5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a:solidFill>
                  <a:srgbClr val="FF0000"/>
                </a:solidFill>
                <a:latin typeface="Calibri"/>
                <a:ea typeface="Calibri"/>
                <a:cs typeface="Calibri"/>
                <a:sym typeface="Calibri"/>
              </a:rPr>
              <a:t>Exploratory Data Analysis</a:t>
            </a:r>
            <a:endParaRPr sz="3020" b="1">
              <a:solidFill>
                <a:srgbClr val="FF0000"/>
              </a:solidFill>
              <a:latin typeface="Calibri"/>
              <a:ea typeface="Calibri"/>
              <a:cs typeface="Calibri"/>
              <a:sym typeface="Calibri"/>
            </a:endParaRPr>
          </a:p>
          <a:p>
            <a:pPr marL="0" lvl="0" indent="0" algn="l" rtl="0">
              <a:spcBef>
                <a:spcPts val="0"/>
              </a:spcBef>
              <a:spcAft>
                <a:spcPts val="0"/>
              </a:spcAft>
              <a:buSzPts val="990"/>
              <a:buNone/>
            </a:pPr>
            <a:endParaRPr sz="3020" b="1">
              <a:solidFill>
                <a:srgbClr val="FF0000"/>
              </a:solidFill>
              <a:latin typeface="Calibri"/>
              <a:ea typeface="Calibri"/>
              <a:cs typeface="Calibri"/>
              <a:sym typeface="Calibri"/>
            </a:endParaRPr>
          </a:p>
        </p:txBody>
      </p:sp>
      <p:pic>
        <p:nvPicPr>
          <p:cNvPr id="86" name="Google Shape;86;p17"/>
          <p:cNvPicPr preferRelativeResize="0"/>
          <p:nvPr/>
        </p:nvPicPr>
        <p:blipFill rotWithShape="1">
          <a:blip r:embed="rId3">
            <a:alphaModFix/>
          </a:blip>
          <a:srcRect l="34674" t="19083" r="34665" b="20773"/>
          <a:stretch/>
        </p:blipFill>
        <p:spPr>
          <a:xfrm>
            <a:off x="4550" y="4525"/>
            <a:ext cx="1368726" cy="1420000"/>
          </a:xfrm>
          <a:prstGeom prst="rect">
            <a:avLst/>
          </a:prstGeom>
          <a:noFill/>
          <a:ln>
            <a:noFill/>
          </a:ln>
        </p:spPr>
      </p:pic>
      <p:pic>
        <p:nvPicPr>
          <p:cNvPr id="87" name="Google Shape;87;p17"/>
          <p:cNvPicPr preferRelativeResize="0"/>
          <p:nvPr/>
        </p:nvPicPr>
        <p:blipFill>
          <a:blip r:embed="rId4">
            <a:alphaModFix/>
          </a:blip>
          <a:stretch>
            <a:fillRect/>
          </a:stretch>
        </p:blipFill>
        <p:spPr>
          <a:xfrm>
            <a:off x="762000" y="1246325"/>
            <a:ext cx="3663145" cy="2642775"/>
          </a:xfrm>
          <a:prstGeom prst="rect">
            <a:avLst/>
          </a:prstGeom>
          <a:noFill/>
          <a:ln>
            <a:noFill/>
          </a:ln>
        </p:spPr>
      </p:pic>
      <p:sp>
        <p:nvSpPr>
          <p:cNvPr id="88" name="Google Shape;88;p17"/>
          <p:cNvSpPr txBox="1">
            <a:spLocks noGrp="1"/>
          </p:cNvSpPr>
          <p:nvPr>
            <p:ph type="body" idx="1"/>
          </p:nvPr>
        </p:nvSpPr>
        <p:spPr>
          <a:xfrm>
            <a:off x="259250" y="3968600"/>
            <a:ext cx="8553300" cy="1100700"/>
          </a:xfrm>
          <a:prstGeom prst="rect">
            <a:avLst/>
          </a:prstGeom>
        </p:spPr>
        <p:txBody>
          <a:bodyPr spcFirstLastPara="1" wrap="square" lIns="91425" tIns="91425" rIns="91425" bIns="91425" anchor="t" anchorCtr="0">
            <a:noAutofit/>
          </a:bodyPr>
          <a:lstStyle/>
          <a:p>
            <a:pPr marL="457200" lvl="0" indent="-329247" algn="just" rtl="0">
              <a:lnSpc>
                <a:spcPct val="95000"/>
              </a:lnSpc>
              <a:spcBef>
                <a:spcPts val="0"/>
              </a:spcBef>
              <a:spcAft>
                <a:spcPts val="0"/>
              </a:spcAft>
              <a:buClr>
                <a:schemeClr val="dk1"/>
              </a:buClr>
              <a:buSzPts val="1585"/>
              <a:buFont typeface="Calibri"/>
              <a:buAutoNum type="arabicPeriod"/>
            </a:pPr>
            <a:r>
              <a:rPr lang="en" sz="1585" dirty="0">
                <a:solidFill>
                  <a:schemeClr val="dk1"/>
                </a:solidFill>
                <a:latin typeface="Calibri"/>
                <a:ea typeface="Calibri"/>
                <a:cs typeface="Calibri"/>
                <a:sym typeface="Calibri"/>
              </a:rPr>
              <a:t>Around 72% of text data contains </a:t>
            </a:r>
            <a:r>
              <a:rPr lang="en" sz="1585" b="1" dirty="0">
                <a:solidFill>
                  <a:schemeClr val="dk1"/>
                </a:solidFill>
                <a:latin typeface="Calibri"/>
                <a:ea typeface="Calibri"/>
                <a:cs typeface="Calibri"/>
                <a:sym typeface="Calibri"/>
              </a:rPr>
              <a:t>medium level of stop words</a:t>
            </a:r>
            <a:r>
              <a:rPr lang="en" sz="1585" dirty="0">
                <a:solidFill>
                  <a:schemeClr val="dk1"/>
                </a:solidFill>
                <a:latin typeface="Calibri"/>
                <a:ea typeface="Calibri"/>
                <a:cs typeface="Calibri"/>
                <a:sym typeface="Calibri"/>
              </a:rPr>
              <a:t> and range lies between 35% - 40%</a:t>
            </a:r>
            <a:endParaRPr sz="1585" dirty="0">
              <a:solidFill>
                <a:schemeClr val="dk1"/>
              </a:solidFill>
              <a:latin typeface="Calibri"/>
              <a:ea typeface="Calibri"/>
              <a:cs typeface="Calibri"/>
              <a:sym typeface="Calibri"/>
            </a:endParaRPr>
          </a:p>
          <a:p>
            <a:pPr marL="457200" lvl="0" indent="-329247" algn="just" rtl="0">
              <a:lnSpc>
                <a:spcPct val="95000"/>
              </a:lnSpc>
              <a:spcBef>
                <a:spcPts val="0"/>
              </a:spcBef>
              <a:spcAft>
                <a:spcPts val="0"/>
              </a:spcAft>
              <a:buClr>
                <a:schemeClr val="dk1"/>
              </a:buClr>
              <a:buSzPts val="1585"/>
              <a:buFont typeface="Calibri"/>
              <a:buAutoNum type="arabicPeriod"/>
            </a:pPr>
            <a:r>
              <a:rPr lang="en" sz="1585" dirty="0">
                <a:solidFill>
                  <a:schemeClr val="dk1"/>
                </a:solidFill>
                <a:latin typeface="Calibri"/>
                <a:ea typeface="Calibri"/>
                <a:cs typeface="Calibri"/>
                <a:sym typeface="Calibri"/>
              </a:rPr>
              <a:t>16% of text data contains </a:t>
            </a:r>
            <a:r>
              <a:rPr lang="en" sz="1585" b="1" dirty="0">
                <a:solidFill>
                  <a:schemeClr val="dk1"/>
                </a:solidFill>
                <a:latin typeface="Calibri"/>
                <a:ea typeface="Calibri"/>
                <a:cs typeface="Calibri"/>
                <a:sym typeface="Calibri"/>
              </a:rPr>
              <a:t>Low level of stop words</a:t>
            </a:r>
            <a:r>
              <a:rPr lang="en" sz="1585" dirty="0">
                <a:solidFill>
                  <a:schemeClr val="dk1"/>
                </a:solidFill>
                <a:latin typeface="Calibri"/>
                <a:ea typeface="Calibri"/>
                <a:cs typeface="Calibri"/>
                <a:sym typeface="Calibri"/>
              </a:rPr>
              <a:t> and range lies less than 35%</a:t>
            </a:r>
            <a:endParaRPr sz="1585" dirty="0">
              <a:solidFill>
                <a:schemeClr val="dk1"/>
              </a:solidFill>
              <a:latin typeface="Calibri"/>
              <a:ea typeface="Calibri"/>
              <a:cs typeface="Calibri"/>
              <a:sym typeface="Calibri"/>
            </a:endParaRPr>
          </a:p>
          <a:p>
            <a:pPr marL="457200" lvl="0" indent="-329247" algn="just" rtl="0">
              <a:lnSpc>
                <a:spcPct val="95000"/>
              </a:lnSpc>
              <a:spcBef>
                <a:spcPts val="0"/>
              </a:spcBef>
              <a:spcAft>
                <a:spcPts val="0"/>
              </a:spcAft>
              <a:buClr>
                <a:schemeClr val="dk1"/>
              </a:buClr>
              <a:buSzPts val="1585"/>
              <a:buFont typeface="Calibri"/>
              <a:buAutoNum type="arabicPeriod"/>
            </a:pPr>
            <a:r>
              <a:rPr lang="en" sz="1585" dirty="0">
                <a:solidFill>
                  <a:schemeClr val="dk1"/>
                </a:solidFill>
                <a:latin typeface="Calibri"/>
                <a:ea typeface="Calibri"/>
                <a:cs typeface="Calibri"/>
                <a:sym typeface="Calibri"/>
              </a:rPr>
              <a:t>12% of text data contains </a:t>
            </a:r>
            <a:r>
              <a:rPr lang="en" sz="1585" b="1" dirty="0">
                <a:solidFill>
                  <a:schemeClr val="dk1"/>
                </a:solidFill>
                <a:latin typeface="Calibri"/>
                <a:ea typeface="Calibri"/>
                <a:cs typeface="Calibri"/>
                <a:sym typeface="Calibri"/>
              </a:rPr>
              <a:t>High level of stop words </a:t>
            </a:r>
            <a:r>
              <a:rPr lang="en" sz="1585" dirty="0">
                <a:solidFill>
                  <a:schemeClr val="dk1"/>
                </a:solidFill>
                <a:latin typeface="Calibri"/>
                <a:ea typeface="Calibri"/>
                <a:cs typeface="Calibri"/>
                <a:sym typeface="Calibri"/>
              </a:rPr>
              <a:t>and range lies more than 40%</a:t>
            </a:r>
            <a:endParaRPr sz="1585" dirty="0">
              <a:solidFill>
                <a:schemeClr val="dk1"/>
              </a:solidFill>
              <a:latin typeface="Calibri"/>
              <a:ea typeface="Calibri"/>
              <a:cs typeface="Calibri"/>
              <a:sym typeface="Calibri"/>
            </a:endParaRPr>
          </a:p>
        </p:txBody>
      </p:sp>
      <p:pic>
        <p:nvPicPr>
          <p:cNvPr id="89" name="Google Shape;89;p17"/>
          <p:cNvPicPr preferRelativeResize="0"/>
          <p:nvPr/>
        </p:nvPicPr>
        <p:blipFill>
          <a:blip r:embed="rId5">
            <a:alphaModFix/>
          </a:blip>
          <a:stretch>
            <a:fillRect/>
          </a:stretch>
        </p:blipFill>
        <p:spPr>
          <a:xfrm>
            <a:off x="4852775" y="1185375"/>
            <a:ext cx="3328775" cy="2543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1901850" y="597425"/>
            <a:ext cx="715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a:solidFill>
                  <a:srgbClr val="FF0000"/>
                </a:solidFill>
                <a:latin typeface="Calibri"/>
                <a:ea typeface="Calibri"/>
                <a:cs typeface="Calibri"/>
                <a:sym typeface="Calibri"/>
              </a:rPr>
              <a:t>Exploratory Data Analysis</a:t>
            </a:r>
            <a:endParaRPr sz="3020" b="1">
              <a:solidFill>
                <a:srgbClr val="FF0000"/>
              </a:solidFill>
              <a:latin typeface="Calibri"/>
              <a:ea typeface="Calibri"/>
              <a:cs typeface="Calibri"/>
              <a:sym typeface="Calibri"/>
            </a:endParaRPr>
          </a:p>
          <a:p>
            <a:pPr marL="0" lvl="0" indent="0" algn="l" rtl="0">
              <a:spcBef>
                <a:spcPts val="0"/>
              </a:spcBef>
              <a:spcAft>
                <a:spcPts val="0"/>
              </a:spcAft>
              <a:buSzPts val="990"/>
              <a:buNone/>
            </a:pPr>
            <a:endParaRPr sz="3020" b="1">
              <a:solidFill>
                <a:srgbClr val="FF0000"/>
              </a:solidFill>
              <a:latin typeface="Calibri"/>
              <a:ea typeface="Calibri"/>
              <a:cs typeface="Calibri"/>
              <a:sym typeface="Calibri"/>
            </a:endParaRPr>
          </a:p>
        </p:txBody>
      </p:sp>
      <p:sp>
        <p:nvSpPr>
          <p:cNvPr id="95" name="Google Shape;95;p18"/>
          <p:cNvSpPr txBox="1">
            <a:spLocks noGrp="1"/>
          </p:cNvSpPr>
          <p:nvPr>
            <p:ph type="body" idx="1"/>
          </p:nvPr>
        </p:nvSpPr>
        <p:spPr>
          <a:xfrm>
            <a:off x="4475925" y="1698350"/>
            <a:ext cx="4382700" cy="2712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0"/>
              </a:spcAft>
              <a:buNone/>
            </a:pPr>
            <a:r>
              <a:rPr lang="en" sz="1785">
                <a:solidFill>
                  <a:schemeClr val="dk1"/>
                </a:solidFill>
                <a:latin typeface="Calibri"/>
                <a:ea typeface="Calibri"/>
                <a:cs typeface="Calibri"/>
                <a:sym typeface="Calibri"/>
              </a:rPr>
              <a:t>It is also observed that data is equally distributed under four major departments which are then categorized under various sub-departments:</a:t>
            </a:r>
            <a:endParaRPr sz="1785">
              <a:solidFill>
                <a:schemeClr val="dk1"/>
              </a:solidFill>
              <a:latin typeface="Calibri"/>
              <a:ea typeface="Calibri"/>
              <a:cs typeface="Calibri"/>
              <a:sym typeface="Calibri"/>
            </a:endParaRPr>
          </a:p>
          <a:p>
            <a:pPr marL="457200" lvl="0" indent="0" algn="just" rtl="0">
              <a:lnSpc>
                <a:spcPct val="95000"/>
              </a:lnSpc>
              <a:spcBef>
                <a:spcPts val="0"/>
              </a:spcBef>
              <a:spcAft>
                <a:spcPts val="0"/>
              </a:spcAft>
              <a:buNone/>
            </a:pPr>
            <a:r>
              <a:rPr lang="en" sz="1785">
                <a:solidFill>
                  <a:schemeClr val="dk1"/>
                </a:solidFill>
                <a:latin typeface="Calibri"/>
                <a:ea typeface="Calibri"/>
                <a:cs typeface="Calibri"/>
                <a:sym typeface="Calibri"/>
              </a:rPr>
              <a:t>• -- Department_BC = 25%</a:t>
            </a:r>
            <a:endParaRPr sz="1785">
              <a:solidFill>
                <a:schemeClr val="dk1"/>
              </a:solidFill>
              <a:latin typeface="Calibri"/>
              <a:ea typeface="Calibri"/>
              <a:cs typeface="Calibri"/>
              <a:sym typeface="Calibri"/>
            </a:endParaRPr>
          </a:p>
          <a:p>
            <a:pPr marL="457200" lvl="0" indent="0" algn="just" rtl="0">
              <a:lnSpc>
                <a:spcPct val="95000"/>
              </a:lnSpc>
              <a:spcBef>
                <a:spcPts val="0"/>
              </a:spcBef>
              <a:spcAft>
                <a:spcPts val="0"/>
              </a:spcAft>
              <a:buNone/>
            </a:pPr>
            <a:r>
              <a:rPr lang="en" sz="1785">
                <a:solidFill>
                  <a:schemeClr val="dk1"/>
                </a:solidFill>
                <a:latin typeface="Calibri"/>
                <a:ea typeface="Calibri"/>
                <a:cs typeface="Calibri"/>
                <a:sym typeface="Calibri"/>
              </a:rPr>
              <a:t>• -- Department_MC = 25%</a:t>
            </a:r>
            <a:endParaRPr sz="1785">
              <a:solidFill>
                <a:schemeClr val="dk1"/>
              </a:solidFill>
              <a:latin typeface="Calibri"/>
              <a:ea typeface="Calibri"/>
              <a:cs typeface="Calibri"/>
              <a:sym typeface="Calibri"/>
            </a:endParaRPr>
          </a:p>
          <a:p>
            <a:pPr marL="457200" lvl="0" indent="0" algn="just" rtl="0">
              <a:lnSpc>
                <a:spcPct val="95000"/>
              </a:lnSpc>
              <a:spcBef>
                <a:spcPts val="0"/>
              </a:spcBef>
              <a:spcAft>
                <a:spcPts val="0"/>
              </a:spcAft>
              <a:buNone/>
            </a:pPr>
            <a:r>
              <a:rPr lang="en" sz="1785">
                <a:solidFill>
                  <a:schemeClr val="dk1"/>
                </a:solidFill>
                <a:latin typeface="Calibri"/>
                <a:ea typeface="Calibri"/>
                <a:cs typeface="Calibri"/>
                <a:sym typeface="Calibri"/>
              </a:rPr>
              <a:t>• -- Department_CC = 25%</a:t>
            </a:r>
            <a:endParaRPr sz="1785">
              <a:solidFill>
                <a:schemeClr val="dk1"/>
              </a:solidFill>
              <a:latin typeface="Calibri"/>
              <a:ea typeface="Calibri"/>
              <a:cs typeface="Calibri"/>
              <a:sym typeface="Calibri"/>
            </a:endParaRPr>
          </a:p>
          <a:p>
            <a:pPr marL="457200" lvl="0" indent="0" algn="just" rtl="0">
              <a:lnSpc>
                <a:spcPct val="95000"/>
              </a:lnSpc>
              <a:spcBef>
                <a:spcPts val="0"/>
              </a:spcBef>
              <a:spcAft>
                <a:spcPts val="0"/>
              </a:spcAft>
              <a:buNone/>
            </a:pPr>
            <a:r>
              <a:rPr lang="en" sz="1785">
                <a:solidFill>
                  <a:schemeClr val="dk1"/>
                </a:solidFill>
                <a:latin typeface="Calibri"/>
                <a:ea typeface="Calibri"/>
                <a:cs typeface="Calibri"/>
                <a:sym typeface="Calibri"/>
              </a:rPr>
              <a:t>• -- Department_LC = 25%</a:t>
            </a:r>
            <a:endParaRPr sz="1785">
              <a:solidFill>
                <a:schemeClr val="dk1"/>
              </a:solidFill>
              <a:latin typeface="Calibri"/>
              <a:ea typeface="Calibri"/>
              <a:cs typeface="Calibri"/>
              <a:sym typeface="Calibri"/>
            </a:endParaRPr>
          </a:p>
          <a:p>
            <a:pPr marL="0" lvl="0" indent="0" algn="just" rtl="0">
              <a:lnSpc>
                <a:spcPct val="95000"/>
              </a:lnSpc>
              <a:spcBef>
                <a:spcPts val="0"/>
              </a:spcBef>
              <a:spcAft>
                <a:spcPts val="0"/>
              </a:spcAft>
              <a:buNone/>
            </a:pPr>
            <a:endParaRPr sz="1785">
              <a:solidFill>
                <a:schemeClr val="dk1"/>
              </a:solidFill>
              <a:latin typeface="Calibri"/>
              <a:ea typeface="Calibri"/>
              <a:cs typeface="Calibri"/>
              <a:sym typeface="Calibri"/>
            </a:endParaRPr>
          </a:p>
        </p:txBody>
      </p:sp>
      <p:pic>
        <p:nvPicPr>
          <p:cNvPr id="96" name="Google Shape;96;p18"/>
          <p:cNvPicPr preferRelativeResize="0"/>
          <p:nvPr/>
        </p:nvPicPr>
        <p:blipFill rotWithShape="1">
          <a:blip r:embed="rId3">
            <a:alphaModFix/>
          </a:blip>
          <a:srcRect l="34674" t="19083" r="34665" b="20773"/>
          <a:stretch/>
        </p:blipFill>
        <p:spPr>
          <a:xfrm>
            <a:off x="4550" y="4525"/>
            <a:ext cx="1368726" cy="1420000"/>
          </a:xfrm>
          <a:prstGeom prst="rect">
            <a:avLst/>
          </a:prstGeom>
          <a:noFill/>
          <a:ln>
            <a:noFill/>
          </a:ln>
        </p:spPr>
      </p:pic>
      <p:pic>
        <p:nvPicPr>
          <p:cNvPr id="97" name="Google Shape;97;p18"/>
          <p:cNvPicPr preferRelativeResize="0"/>
          <p:nvPr/>
        </p:nvPicPr>
        <p:blipFill>
          <a:blip r:embed="rId4">
            <a:alphaModFix/>
          </a:blip>
          <a:stretch>
            <a:fillRect/>
          </a:stretch>
        </p:blipFill>
        <p:spPr>
          <a:xfrm>
            <a:off x="272500" y="1729325"/>
            <a:ext cx="3893075" cy="2945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1444650" y="597425"/>
            <a:ext cx="715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b="1" dirty="0">
                <a:solidFill>
                  <a:srgbClr val="FF0000"/>
                </a:solidFill>
                <a:latin typeface="Calibri"/>
                <a:ea typeface="Calibri"/>
                <a:cs typeface="Calibri"/>
                <a:sym typeface="Calibri"/>
              </a:rPr>
              <a:t>Exploratory Data Analysis</a:t>
            </a:r>
            <a:endParaRPr sz="3020" b="1" dirty="0">
              <a:solidFill>
                <a:srgbClr val="FF0000"/>
              </a:solidFill>
              <a:latin typeface="Calibri"/>
              <a:ea typeface="Calibri"/>
              <a:cs typeface="Calibri"/>
              <a:sym typeface="Calibri"/>
            </a:endParaRPr>
          </a:p>
          <a:p>
            <a:pPr marL="0" lvl="0" indent="0" algn="l" rtl="0">
              <a:spcBef>
                <a:spcPts val="0"/>
              </a:spcBef>
              <a:spcAft>
                <a:spcPts val="0"/>
              </a:spcAft>
              <a:buSzPts val="990"/>
              <a:buNone/>
            </a:pPr>
            <a:endParaRPr sz="3020" b="1" dirty="0">
              <a:solidFill>
                <a:srgbClr val="FF0000"/>
              </a:solidFill>
              <a:latin typeface="Calibri"/>
              <a:ea typeface="Calibri"/>
              <a:cs typeface="Calibri"/>
              <a:sym typeface="Calibri"/>
            </a:endParaRPr>
          </a:p>
        </p:txBody>
      </p:sp>
      <p:pic>
        <p:nvPicPr>
          <p:cNvPr id="103" name="Google Shape;103;p19"/>
          <p:cNvPicPr preferRelativeResize="0"/>
          <p:nvPr/>
        </p:nvPicPr>
        <p:blipFill rotWithShape="1">
          <a:blip r:embed="rId3">
            <a:alphaModFix/>
          </a:blip>
          <a:srcRect l="34674" t="19083" r="34665" b="20773"/>
          <a:stretch/>
        </p:blipFill>
        <p:spPr>
          <a:xfrm>
            <a:off x="4550" y="4525"/>
            <a:ext cx="1368726" cy="1420000"/>
          </a:xfrm>
          <a:prstGeom prst="rect">
            <a:avLst/>
          </a:prstGeom>
          <a:noFill/>
          <a:ln>
            <a:noFill/>
          </a:ln>
        </p:spPr>
      </p:pic>
      <p:sp>
        <p:nvSpPr>
          <p:cNvPr id="104" name="Google Shape;104;p19"/>
          <p:cNvSpPr txBox="1"/>
          <p:nvPr/>
        </p:nvSpPr>
        <p:spPr>
          <a:xfrm>
            <a:off x="5534850" y="279150"/>
            <a:ext cx="3914100" cy="4956300"/>
          </a:xfrm>
          <a:prstGeom prst="rect">
            <a:avLst/>
          </a:prstGeom>
          <a:noFill/>
          <a:ln>
            <a:noFill/>
          </a:ln>
        </p:spPr>
        <p:txBody>
          <a:bodyPr spcFirstLastPara="1" wrap="square" lIns="91425" tIns="91425" rIns="91425" bIns="91425" anchor="t" anchorCtr="0">
            <a:spAutoFit/>
          </a:bodyPr>
          <a:lstStyle/>
          <a:p>
            <a:pPr marL="457200" lvl="0" indent="-292100" algn="l" rtl="0">
              <a:spcBef>
                <a:spcPts val="0"/>
              </a:spcBef>
              <a:spcAft>
                <a:spcPts val="0"/>
              </a:spcAft>
              <a:buClr>
                <a:schemeClr val="dk1"/>
              </a:buClr>
              <a:buSzPts val="1000"/>
              <a:buAutoNum type="arabicPeriod"/>
            </a:pPr>
            <a:r>
              <a:rPr lang="en" sz="1000" dirty="0">
                <a:solidFill>
                  <a:schemeClr val="dk1"/>
                </a:solidFill>
              </a:rPr>
              <a:t>Student loan_lc_1: 14.00%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Consumer Loan_lc_0: 10.75%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Managing an account_bc_5: 6.25%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Conventional fixed mortgage_mc_1: 6.25%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FHA mortgage_mc_3: 6.00%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Using a debit or ATM card_bc_2: 5.50%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Problems caused by my funds being low_bc_0: 5.00%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VA mortgage_mc_4: 5.00%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Conventional adjustable mortgage (ARM)_mc_0: 4.25%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Customer service_cc_2: 4.25%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Billing disputes_cc_0: 3.75%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Deposits and withdrawals_bc_4: 3.75%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Advertising and marketing_cc_13: 3.75%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Conventional home mortgage_mc_2: 3.50%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Payoff process_cc_15: 3.25%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Fraud_cc_8: 3.00%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Account opening, closing, or management_bc_3: 1.75%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Company charging the account_bc_6: 1.75%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Rewards_cc_4: 1.50%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Cancelling account_cc_1: 1.50%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Problem caused by your funds being low_bc_1: 1.00%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Credit determination_cc_5: 0.75%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Other fee_cc_10: 0.50%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Credit card protection_cc_3: 0.50%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Other_cc_12: 0.50%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APR or interest rate_cc_7: 0.50%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Transaction issue_cc_9: 0.50%</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Delinquent account_cc_11: 0.25%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Cash advance fee_cc_6: 0.25%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Late fee_cc_14: 0.25%</a:t>
            </a:r>
            <a:endParaRPr sz="1000" dirty="0">
              <a:solidFill>
                <a:schemeClr val="dk1"/>
              </a:solidFill>
            </a:endParaRPr>
          </a:p>
          <a:p>
            <a:pPr marL="457200" lvl="0" indent="-292100" algn="l" rtl="0">
              <a:spcBef>
                <a:spcPts val="0"/>
              </a:spcBef>
              <a:spcAft>
                <a:spcPts val="0"/>
              </a:spcAft>
              <a:buClr>
                <a:schemeClr val="dk1"/>
              </a:buClr>
              <a:buSzPts val="1000"/>
              <a:buAutoNum type="arabicPeriod"/>
            </a:pPr>
            <a:r>
              <a:rPr lang="en" sz="1000" dirty="0">
                <a:solidFill>
                  <a:schemeClr val="dk1"/>
                </a:solidFill>
              </a:rPr>
              <a:t>Payday loan_lc_2: 0.25%</a:t>
            </a:r>
            <a:endParaRPr sz="1000" dirty="0">
              <a:solidFill>
                <a:schemeClr val="dk1"/>
              </a:solidFill>
            </a:endParaRPr>
          </a:p>
        </p:txBody>
      </p:sp>
      <p:pic>
        <p:nvPicPr>
          <p:cNvPr id="105" name="Google Shape;105;p19"/>
          <p:cNvPicPr preferRelativeResize="0"/>
          <p:nvPr/>
        </p:nvPicPr>
        <p:blipFill>
          <a:blip r:embed="rId4">
            <a:alphaModFix/>
          </a:blip>
          <a:stretch>
            <a:fillRect/>
          </a:stretch>
        </p:blipFill>
        <p:spPr>
          <a:xfrm>
            <a:off x="1331427" y="1243225"/>
            <a:ext cx="3833450" cy="3824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2750100" y="368825"/>
            <a:ext cx="3444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990"/>
              <a:buFont typeface="Arial"/>
              <a:buNone/>
            </a:pPr>
            <a:r>
              <a:rPr lang="en" sz="3020" b="1">
                <a:solidFill>
                  <a:srgbClr val="FF0000"/>
                </a:solidFill>
                <a:latin typeface="Calibri"/>
                <a:ea typeface="Calibri"/>
                <a:cs typeface="Calibri"/>
                <a:sym typeface="Calibri"/>
              </a:rPr>
              <a:t>Feature Engineering</a:t>
            </a:r>
            <a:endParaRPr sz="3020" b="1">
              <a:solidFill>
                <a:srgbClr val="FF0000"/>
              </a:solidFill>
              <a:latin typeface="Calibri"/>
              <a:ea typeface="Calibri"/>
              <a:cs typeface="Calibri"/>
              <a:sym typeface="Calibri"/>
            </a:endParaRPr>
          </a:p>
          <a:p>
            <a:pPr marL="0" lvl="0" indent="0" algn="l" rtl="0">
              <a:spcBef>
                <a:spcPts val="0"/>
              </a:spcBef>
              <a:spcAft>
                <a:spcPts val="0"/>
              </a:spcAft>
              <a:buSzPts val="990"/>
              <a:buNone/>
            </a:pPr>
            <a:endParaRPr sz="3020" b="1">
              <a:solidFill>
                <a:srgbClr val="FF0000"/>
              </a:solidFill>
              <a:latin typeface="Calibri"/>
              <a:ea typeface="Calibri"/>
              <a:cs typeface="Calibri"/>
              <a:sym typeface="Calibri"/>
            </a:endParaRPr>
          </a:p>
        </p:txBody>
      </p:sp>
      <p:sp>
        <p:nvSpPr>
          <p:cNvPr id="111" name="Google Shape;111;p20"/>
          <p:cNvSpPr txBox="1">
            <a:spLocks noGrp="1"/>
          </p:cNvSpPr>
          <p:nvPr>
            <p:ph type="body" idx="1"/>
          </p:nvPr>
        </p:nvSpPr>
        <p:spPr>
          <a:xfrm>
            <a:off x="89450" y="3656350"/>
            <a:ext cx="9001200" cy="15633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 sz="1450" dirty="0">
                <a:solidFill>
                  <a:schemeClr val="dk1"/>
                </a:solidFill>
                <a:latin typeface="Calibri"/>
                <a:ea typeface="Calibri"/>
                <a:cs typeface="Calibri"/>
                <a:sym typeface="Calibri"/>
              </a:rPr>
              <a:t>Created Count matrix </a:t>
            </a:r>
            <a:endParaRPr sz="1450" dirty="0">
              <a:solidFill>
                <a:schemeClr val="dk1"/>
              </a:solidFill>
              <a:latin typeface="Calibri"/>
              <a:ea typeface="Calibri"/>
              <a:cs typeface="Calibri"/>
              <a:sym typeface="Calibri"/>
            </a:endParaRPr>
          </a:p>
          <a:p>
            <a:pPr marL="0" lvl="0" indent="0" algn="l" rtl="0">
              <a:lnSpc>
                <a:spcPct val="105000"/>
              </a:lnSpc>
              <a:spcBef>
                <a:spcPts val="0"/>
              </a:spcBef>
              <a:spcAft>
                <a:spcPts val="0"/>
              </a:spcAft>
              <a:buNone/>
            </a:pPr>
            <a:r>
              <a:rPr lang="en" sz="1450" dirty="0">
                <a:solidFill>
                  <a:schemeClr val="dk1"/>
                </a:solidFill>
                <a:latin typeface="Calibri"/>
                <a:ea typeface="Calibri"/>
                <a:cs typeface="Calibri"/>
                <a:sym typeface="Calibri"/>
              </a:rPr>
              <a:t>Created Tfidf matrix using Unigram</a:t>
            </a:r>
            <a:endParaRPr sz="1450" dirty="0">
              <a:solidFill>
                <a:schemeClr val="dk1"/>
              </a:solidFill>
              <a:latin typeface="Calibri"/>
              <a:ea typeface="Calibri"/>
              <a:cs typeface="Calibri"/>
              <a:sym typeface="Calibri"/>
            </a:endParaRPr>
          </a:p>
          <a:p>
            <a:pPr marL="0" lvl="0" indent="0" algn="l" rtl="0">
              <a:lnSpc>
                <a:spcPct val="105000"/>
              </a:lnSpc>
              <a:spcBef>
                <a:spcPts val="0"/>
              </a:spcBef>
              <a:spcAft>
                <a:spcPts val="0"/>
              </a:spcAft>
              <a:buNone/>
            </a:pPr>
            <a:r>
              <a:rPr lang="en" sz="1450" dirty="0">
                <a:solidFill>
                  <a:schemeClr val="dk1"/>
                </a:solidFill>
                <a:latin typeface="Calibri"/>
                <a:ea typeface="Calibri"/>
                <a:cs typeface="Calibri"/>
                <a:sym typeface="Calibri"/>
              </a:rPr>
              <a:t>Created WordCloud using Unigram and Bigram for better visualization of most frequently occuring words in corpus.</a:t>
            </a:r>
            <a:endParaRPr sz="1450" dirty="0">
              <a:solidFill>
                <a:schemeClr val="dk1"/>
              </a:solidFill>
              <a:latin typeface="Calibri"/>
              <a:ea typeface="Calibri"/>
              <a:cs typeface="Calibri"/>
              <a:sym typeface="Calibri"/>
            </a:endParaRPr>
          </a:p>
          <a:p>
            <a:pPr marL="0" lvl="0" indent="0" algn="l" rtl="0">
              <a:lnSpc>
                <a:spcPct val="105000"/>
              </a:lnSpc>
              <a:spcBef>
                <a:spcPts val="0"/>
              </a:spcBef>
              <a:spcAft>
                <a:spcPts val="0"/>
              </a:spcAft>
              <a:buClr>
                <a:schemeClr val="dk1"/>
              </a:buClr>
              <a:buSzPts val="1100"/>
              <a:buFont typeface="Arial"/>
              <a:buNone/>
            </a:pPr>
            <a:r>
              <a:rPr lang="en" sz="1450" dirty="0">
                <a:solidFill>
                  <a:schemeClr val="dk1"/>
                </a:solidFill>
                <a:latin typeface="Calibri"/>
                <a:ea typeface="Calibri"/>
                <a:cs typeface="Calibri"/>
                <a:sym typeface="Calibri"/>
              </a:rPr>
              <a:t>Unigram analysis shows most common words in complaints as </a:t>
            </a:r>
            <a:r>
              <a:rPr lang="en" sz="1450" b="1" dirty="0">
                <a:solidFill>
                  <a:schemeClr val="dk1"/>
                </a:solidFill>
                <a:latin typeface="Calibri"/>
                <a:ea typeface="Calibri"/>
                <a:cs typeface="Calibri"/>
                <a:sym typeface="Calibri"/>
              </a:rPr>
              <a:t>bank, account, payment, loan</a:t>
            </a:r>
            <a:r>
              <a:rPr lang="en" sz="1450" dirty="0">
                <a:solidFill>
                  <a:schemeClr val="dk1"/>
                </a:solidFill>
                <a:latin typeface="Calibri"/>
                <a:ea typeface="Calibri"/>
                <a:cs typeface="Calibri"/>
                <a:sym typeface="Calibri"/>
              </a:rPr>
              <a:t>. </a:t>
            </a:r>
            <a:endParaRPr sz="1450" dirty="0">
              <a:solidFill>
                <a:schemeClr val="dk1"/>
              </a:solidFill>
              <a:latin typeface="Calibri"/>
              <a:ea typeface="Calibri"/>
              <a:cs typeface="Calibri"/>
              <a:sym typeface="Calibri"/>
            </a:endParaRPr>
          </a:p>
          <a:p>
            <a:pPr marL="0" lvl="0" indent="0" algn="l" rtl="0">
              <a:lnSpc>
                <a:spcPct val="105000"/>
              </a:lnSpc>
              <a:spcBef>
                <a:spcPts val="0"/>
              </a:spcBef>
              <a:spcAft>
                <a:spcPts val="0"/>
              </a:spcAft>
              <a:buClr>
                <a:schemeClr val="dk1"/>
              </a:buClr>
              <a:buSzPts val="1100"/>
              <a:buFont typeface="Arial"/>
              <a:buNone/>
            </a:pPr>
            <a:r>
              <a:rPr lang="en" sz="1450" dirty="0">
                <a:solidFill>
                  <a:schemeClr val="dk1"/>
                </a:solidFill>
                <a:latin typeface="Calibri"/>
                <a:ea typeface="Calibri"/>
                <a:cs typeface="Calibri"/>
                <a:sym typeface="Calibri"/>
              </a:rPr>
              <a:t>Performed Word Embedding using Word2Vec technique.</a:t>
            </a:r>
            <a:endParaRPr sz="1450" dirty="0">
              <a:solidFill>
                <a:schemeClr val="dk1"/>
              </a:solidFill>
              <a:latin typeface="Calibri"/>
              <a:ea typeface="Calibri"/>
              <a:cs typeface="Calibri"/>
              <a:sym typeface="Calibri"/>
            </a:endParaRPr>
          </a:p>
          <a:p>
            <a:pPr marL="0" lvl="0" indent="0" algn="l" rtl="0">
              <a:lnSpc>
                <a:spcPct val="105000"/>
              </a:lnSpc>
              <a:spcBef>
                <a:spcPts val="0"/>
              </a:spcBef>
              <a:spcAft>
                <a:spcPts val="0"/>
              </a:spcAft>
              <a:buNone/>
            </a:pPr>
            <a:endParaRPr sz="1450" dirty="0">
              <a:solidFill>
                <a:schemeClr val="dk1"/>
              </a:solidFill>
              <a:latin typeface="Calibri"/>
              <a:ea typeface="Calibri"/>
              <a:cs typeface="Calibri"/>
              <a:sym typeface="Calibri"/>
            </a:endParaRPr>
          </a:p>
        </p:txBody>
      </p:sp>
      <p:pic>
        <p:nvPicPr>
          <p:cNvPr id="112" name="Google Shape;112;p20"/>
          <p:cNvPicPr preferRelativeResize="0"/>
          <p:nvPr/>
        </p:nvPicPr>
        <p:blipFill rotWithShape="1">
          <a:blip r:embed="rId3">
            <a:alphaModFix/>
          </a:blip>
          <a:srcRect l="34674" t="19083" r="34665" b="20773"/>
          <a:stretch/>
        </p:blipFill>
        <p:spPr>
          <a:xfrm>
            <a:off x="4550" y="4525"/>
            <a:ext cx="912324" cy="946499"/>
          </a:xfrm>
          <a:prstGeom prst="rect">
            <a:avLst/>
          </a:prstGeom>
          <a:noFill/>
          <a:ln>
            <a:noFill/>
          </a:ln>
        </p:spPr>
      </p:pic>
      <p:pic>
        <p:nvPicPr>
          <p:cNvPr id="113" name="Google Shape;113;p20"/>
          <p:cNvPicPr preferRelativeResize="0"/>
          <p:nvPr/>
        </p:nvPicPr>
        <p:blipFill rotWithShape="1">
          <a:blip r:embed="rId4">
            <a:alphaModFix/>
          </a:blip>
          <a:srcRect l="4979" b="5935"/>
          <a:stretch/>
        </p:blipFill>
        <p:spPr>
          <a:xfrm>
            <a:off x="5934900" y="846575"/>
            <a:ext cx="2646084" cy="1420000"/>
          </a:xfrm>
          <a:prstGeom prst="rect">
            <a:avLst/>
          </a:prstGeom>
          <a:noFill/>
          <a:ln>
            <a:noFill/>
          </a:ln>
        </p:spPr>
      </p:pic>
      <p:pic>
        <p:nvPicPr>
          <p:cNvPr id="114" name="Google Shape;114;p20"/>
          <p:cNvPicPr preferRelativeResize="0"/>
          <p:nvPr/>
        </p:nvPicPr>
        <p:blipFill rotWithShape="1">
          <a:blip r:embed="rId5">
            <a:alphaModFix/>
          </a:blip>
          <a:srcRect l="4861" b="4825"/>
          <a:stretch/>
        </p:blipFill>
        <p:spPr>
          <a:xfrm>
            <a:off x="598209" y="2227500"/>
            <a:ext cx="2543091" cy="1345400"/>
          </a:xfrm>
          <a:prstGeom prst="rect">
            <a:avLst/>
          </a:prstGeom>
          <a:noFill/>
          <a:ln>
            <a:noFill/>
          </a:ln>
        </p:spPr>
      </p:pic>
      <p:pic>
        <p:nvPicPr>
          <p:cNvPr id="115" name="Google Shape;115;p20"/>
          <p:cNvPicPr preferRelativeResize="0"/>
          <p:nvPr/>
        </p:nvPicPr>
        <p:blipFill rotWithShape="1">
          <a:blip r:embed="rId6">
            <a:alphaModFix/>
          </a:blip>
          <a:srcRect l="4825" b="5249"/>
          <a:stretch/>
        </p:blipFill>
        <p:spPr>
          <a:xfrm>
            <a:off x="613750" y="895450"/>
            <a:ext cx="2517100" cy="1345400"/>
          </a:xfrm>
          <a:prstGeom prst="rect">
            <a:avLst/>
          </a:prstGeom>
          <a:noFill/>
          <a:ln>
            <a:noFill/>
          </a:ln>
        </p:spPr>
      </p:pic>
      <p:pic>
        <p:nvPicPr>
          <p:cNvPr id="116" name="Google Shape;116;p20"/>
          <p:cNvPicPr preferRelativeResize="0"/>
          <p:nvPr/>
        </p:nvPicPr>
        <p:blipFill>
          <a:blip r:embed="rId7">
            <a:alphaModFix/>
          </a:blip>
          <a:stretch>
            <a:fillRect/>
          </a:stretch>
        </p:blipFill>
        <p:spPr>
          <a:xfrm>
            <a:off x="5928625" y="2250975"/>
            <a:ext cx="2646076" cy="1388846"/>
          </a:xfrm>
          <a:prstGeom prst="rect">
            <a:avLst/>
          </a:prstGeom>
          <a:noFill/>
          <a:ln>
            <a:noFill/>
          </a:ln>
        </p:spPr>
      </p:pic>
      <p:pic>
        <p:nvPicPr>
          <p:cNvPr id="117" name="Google Shape;117;p20"/>
          <p:cNvPicPr preferRelativeResize="0"/>
          <p:nvPr/>
        </p:nvPicPr>
        <p:blipFill>
          <a:blip r:embed="rId8">
            <a:alphaModFix/>
          </a:blip>
          <a:stretch>
            <a:fillRect/>
          </a:stretch>
        </p:blipFill>
        <p:spPr>
          <a:xfrm>
            <a:off x="3126500" y="1345975"/>
            <a:ext cx="2802118" cy="1839350"/>
          </a:xfrm>
          <a:prstGeom prst="rect">
            <a:avLst/>
          </a:prstGeom>
          <a:noFill/>
          <a:ln>
            <a:noFill/>
          </a:ln>
        </p:spPr>
      </p:pic>
      <p:sp>
        <p:nvSpPr>
          <p:cNvPr id="118" name="Google Shape;118;p20"/>
          <p:cNvSpPr txBox="1"/>
          <p:nvPr/>
        </p:nvSpPr>
        <p:spPr>
          <a:xfrm>
            <a:off x="3287375" y="961600"/>
            <a:ext cx="2646000" cy="22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latin typeface="Calibri"/>
                <a:ea typeface="Calibri"/>
                <a:cs typeface="Calibri"/>
                <a:sym typeface="Calibri"/>
              </a:rPr>
              <a:t>Unigram for entire corpus</a:t>
            </a:r>
            <a:endParaRPr sz="1600" b="1">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874</TotalTime>
  <Words>1227</Words>
  <Application>Microsoft Office PowerPoint</Application>
  <PresentationFormat>On-screen Show (16:9)</PresentationFormat>
  <Paragraphs>119</Paragraphs>
  <Slides>16</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Helvetica Neue</vt:lpstr>
      <vt:lpstr>Söhne</vt:lpstr>
      <vt:lpstr>Wingdings</vt:lpstr>
      <vt:lpstr>Simple Light</vt:lpstr>
      <vt:lpstr>PowerPoint Presentation</vt:lpstr>
      <vt:lpstr>Business Problem</vt:lpstr>
      <vt:lpstr>Data Overview</vt:lpstr>
      <vt:lpstr>Exploratory Data Analysis </vt:lpstr>
      <vt:lpstr>Performing Data Cleaning</vt:lpstr>
      <vt:lpstr>Exploratory Data Analysis </vt:lpstr>
      <vt:lpstr>Exploratory Data Analysis </vt:lpstr>
      <vt:lpstr>Exploratory Data Analysis </vt:lpstr>
      <vt:lpstr>Feature Engineering </vt:lpstr>
      <vt:lpstr>Feature Engineering </vt:lpstr>
      <vt:lpstr>Feature Engineering </vt:lpstr>
      <vt:lpstr>Modelling </vt:lpstr>
      <vt:lpstr>ML Models Performances</vt:lpstr>
      <vt:lpstr>Final Model : Random Forest Classifier</vt:lpstr>
      <vt:lpstr>Deployment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Ejaz Ahmad Haris</cp:lastModifiedBy>
  <cp:revision>14</cp:revision>
  <dcterms:modified xsi:type="dcterms:W3CDTF">2024-03-17T16:31:09Z</dcterms:modified>
</cp:coreProperties>
</file>